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9" r:id="rId2"/>
    <p:sldId id="262" r:id="rId3"/>
    <p:sldId id="271" r:id="rId4"/>
    <p:sldId id="259" r:id="rId5"/>
    <p:sldId id="265" r:id="rId6"/>
    <p:sldId id="266" r:id="rId7"/>
    <p:sldId id="27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71010" autoAdjust="0"/>
  </p:normalViewPr>
  <p:slideViewPr>
    <p:cSldViewPr snapToGrid="0">
      <p:cViewPr varScale="1">
        <p:scale>
          <a:sx n="76" d="100"/>
          <a:sy n="76" d="100"/>
        </p:scale>
        <p:origin x="-9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1959A-6366-416F-A101-362E93471511}" type="datetimeFigureOut">
              <a:rPr lang="en-GB" smtClean="0"/>
              <a:t>18/01/2021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F2607-1F89-4346-A10D-A32D82EBFA2E}" type="slidenum">
              <a:rPr lang="en-GB" smtClean="0"/>
              <a:t>‹#›</a:t>
            </a:fld>
            <a:endParaRPr lang="en-GB"/>
          </a:p>
        </p:txBody>
      </p:sp>
    </p:spTree>
    <p:extLst>
      <p:ext uri="{BB962C8B-B14F-4D97-AF65-F5344CB8AC3E}">
        <p14:creationId xmlns:p14="http://schemas.microsoft.com/office/powerpoint/2010/main" val="123043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the story of a cocoa farmer called Therese, who lives in a country in West Africa called Côte d'Ivoire.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GB" dirty="0" smtClean="0"/>
              <a:t>(Photos © Chris Terry)</a:t>
            </a:r>
            <a:endParaRPr lang="en-GB" dirty="0"/>
          </a:p>
        </p:txBody>
      </p:sp>
      <p:sp>
        <p:nvSpPr>
          <p:cNvPr id="4" name="Slide Number Placeholder 3"/>
          <p:cNvSpPr>
            <a:spLocks noGrp="1"/>
          </p:cNvSpPr>
          <p:nvPr>
            <p:ph type="sldNum" sz="quarter" idx="10"/>
          </p:nvPr>
        </p:nvSpPr>
        <p:spPr/>
        <p:txBody>
          <a:bodyPr/>
          <a:lstStyle/>
          <a:p>
            <a:fld id="{53E7DD28-23CB-4DB4-A626-B5C231A0E281}" type="slidenum">
              <a:rPr lang="en-GB" smtClean="0"/>
              <a:t>1</a:t>
            </a:fld>
            <a:endParaRPr lang="en-GB"/>
          </a:p>
        </p:txBody>
      </p:sp>
    </p:spTree>
    <p:extLst>
      <p:ext uri="{BB962C8B-B14F-4D97-AF65-F5344CB8AC3E}">
        <p14:creationId xmlns:p14="http://schemas.microsoft.com/office/powerpoint/2010/main" val="196025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Côte d'Ivoire is the world’s largest producer of cocoa, which is the special ingredient in chocolate. There are millions of farmers in Côte d'Ivoire who work hard to grow, harvest and prepare the cocoa beans before they are shipped to factories to be made into chocolate bars across the world.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GB" dirty="0" smtClean="0"/>
          </a:p>
        </p:txBody>
      </p:sp>
      <p:sp>
        <p:nvSpPr>
          <p:cNvPr id="4" name="Slide Number Placeholder 3"/>
          <p:cNvSpPr>
            <a:spLocks noGrp="1"/>
          </p:cNvSpPr>
          <p:nvPr>
            <p:ph type="sldNum" sz="quarter" idx="10"/>
          </p:nvPr>
        </p:nvSpPr>
        <p:spPr/>
        <p:txBody>
          <a:bodyPr/>
          <a:lstStyle/>
          <a:p>
            <a:fld id="{1BDDCFB9-47CA-4C65-8EB2-59F9FBD7F254}" type="slidenum">
              <a:rPr lang="en-GB" smtClean="0"/>
              <a:t>2</a:t>
            </a:fld>
            <a:endParaRPr lang="en-GB"/>
          </a:p>
        </p:txBody>
      </p:sp>
    </p:spTree>
    <p:extLst>
      <p:ext uri="{BB962C8B-B14F-4D97-AF65-F5344CB8AC3E}">
        <p14:creationId xmlns:p14="http://schemas.microsoft.com/office/powerpoint/2010/main" val="339391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Even though cocoa farmers work very hard, the average cocoa farmer in Côte d'Ivoire earns just </a:t>
            </a:r>
            <a:r>
              <a:rPr lang="en-US" sz="1200" b="1" i="0" u="none" strike="noStrike" kern="1200" baseline="0" dirty="0" smtClean="0">
                <a:solidFill>
                  <a:schemeClr val="tx1"/>
                </a:solidFill>
                <a:latin typeface="+mn-lt"/>
                <a:ea typeface="+mn-ea"/>
                <a:cs typeface="+mn-cs"/>
              </a:rPr>
              <a:t>74p a day. </a:t>
            </a:r>
            <a:r>
              <a:rPr lang="en-US" sz="1200" b="0" i="0" u="none" strike="noStrike" kern="1200" baseline="0" dirty="0" smtClean="0">
                <a:solidFill>
                  <a:schemeClr val="tx1"/>
                </a:solidFill>
                <a:latin typeface="+mn-lt"/>
                <a:ea typeface="+mn-ea"/>
                <a:cs typeface="+mn-cs"/>
              </a:rPr>
              <a:t>This means that farmers are not able to meet their family’s basic needs. </a:t>
            </a:r>
          </a:p>
          <a:p>
            <a:endParaRPr lang="en-GB" dirty="0"/>
          </a:p>
        </p:txBody>
      </p:sp>
      <p:sp>
        <p:nvSpPr>
          <p:cNvPr id="4" name="Slide Number Placeholder 3"/>
          <p:cNvSpPr>
            <a:spLocks noGrp="1"/>
          </p:cNvSpPr>
          <p:nvPr>
            <p:ph type="sldNum" sz="quarter" idx="10"/>
          </p:nvPr>
        </p:nvSpPr>
        <p:spPr/>
        <p:txBody>
          <a:bodyPr/>
          <a:lstStyle/>
          <a:p>
            <a:fld id="{2CFF2607-1F89-4346-A10D-A32D82EBFA2E}" type="slidenum">
              <a:rPr lang="en-GB" smtClean="0"/>
              <a:t>3</a:t>
            </a:fld>
            <a:endParaRPr lang="en-GB"/>
          </a:p>
        </p:txBody>
      </p:sp>
    </p:spTree>
    <p:extLst>
      <p:ext uri="{BB962C8B-B14F-4D97-AF65-F5344CB8AC3E}">
        <p14:creationId xmlns:p14="http://schemas.microsoft.com/office/powerpoint/2010/main" val="344013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a:t>
            </a:r>
            <a:r>
              <a:rPr lang="en-US" baseline="0" dirty="0" smtClean="0"/>
              <a:t> of the basic needs that farmers need to pay for. </a:t>
            </a:r>
            <a:r>
              <a:rPr lang="en-US" dirty="0" smtClean="0"/>
              <a:t>Do you think that</a:t>
            </a:r>
            <a:r>
              <a:rPr lang="en-US" baseline="0" dirty="0" smtClean="0"/>
              <a:t> it is possible to pay for all of these things with 74p?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2CFF2607-1F89-4346-A10D-A32D82EBFA2E}" type="slidenum">
              <a:rPr lang="en-GB" smtClean="0"/>
              <a:t>4</a:t>
            </a:fld>
            <a:endParaRPr lang="en-GB"/>
          </a:p>
        </p:txBody>
      </p:sp>
    </p:spTree>
    <p:extLst>
      <p:ext uri="{BB962C8B-B14F-4D97-AF65-F5344CB8AC3E}">
        <p14:creationId xmlns:p14="http://schemas.microsoft.com/office/powerpoint/2010/main" val="299055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When Therese was a little girl, her family didn’t have enough money to send her to school. Sometimes her parents didn’t have enough money to pay for food, so she went hungry.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that Therese is grown up, Therese has eight children of her own. She wants her children to be happy and healthy, and wants to earn enough money to meet her children’s basic needs. </a:t>
            </a:r>
            <a:endParaRPr lang="en-GB" dirty="0"/>
          </a:p>
        </p:txBody>
      </p:sp>
      <p:sp>
        <p:nvSpPr>
          <p:cNvPr id="4" name="Slide Number Placeholder 3"/>
          <p:cNvSpPr>
            <a:spLocks noGrp="1"/>
          </p:cNvSpPr>
          <p:nvPr>
            <p:ph type="sldNum" sz="quarter" idx="10"/>
          </p:nvPr>
        </p:nvSpPr>
        <p:spPr/>
        <p:txBody>
          <a:bodyPr/>
          <a:lstStyle/>
          <a:p>
            <a:fld id="{2CFF2607-1F89-4346-A10D-A32D82EBFA2E}" type="slidenum">
              <a:rPr lang="en-GB" smtClean="0"/>
              <a:t>5</a:t>
            </a:fld>
            <a:endParaRPr lang="en-GB"/>
          </a:p>
        </p:txBody>
      </p:sp>
    </p:spTree>
    <p:extLst>
      <p:ext uri="{BB962C8B-B14F-4D97-AF65-F5344CB8AC3E}">
        <p14:creationId xmlns:p14="http://schemas.microsoft.com/office/powerpoint/2010/main" val="35373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Therese joined a </a:t>
            </a:r>
            <a:r>
              <a:rPr lang="en-US" sz="1200" b="1" i="0" u="none" strike="noStrike" kern="1200" baseline="0" dirty="0" smtClean="0">
                <a:solidFill>
                  <a:schemeClr val="tx1"/>
                </a:solidFill>
                <a:latin typeface="+mn-lt"/>
                <a:ea typeface="+mn-ea"/>
                <a:cs typeface="+mn-cs"/>
              </a:rPr>
              <a:t>Fairtrade </a:t>
            </a:r>
            <a:r>
              <a:rPr lang="en-US" sz="1200" b="0" i="0" u="none" strike="noStrike" kern="1200" baseline="0" dirty="0" smtClean="0">
                <a:solidFill>
                  <a:schemeClr val="tx1"/>
                </a:solidFill>
                <a:latin typeface="+mn-lt"/>
                <a:ea typeface="+mn-ea"/>
                <a:cs typeface="+mn-cs"/>
              </a:rPr>
              <a:t>cocoa farming cooperative which has means she is paid a better price for her cocoa beans. Because of </a:t>
            </a:r>
            <a:r>
              <a:rPr lang="en-US" sz="1200" b="1" i="0" u="none" strike="noStrike" kern="1200" baseline="0" dirty="0" smtClean="0">
                <a:solidFill>
                  <a:schemeClr val="tx1"/>
                </a:solidFill>
                <a:latin typeface="+mn-lt"/>
                <a:ea typeface="+mn-ea"/>
                <a:cs typeface="+mn-cs"/>
              </a:rPr>
              <a:t>Fairtrade</a:t>
            </a:r>
            <a:r>
              <a:rPr lang="en-US" sz="1200" b="0" i="0" u="none" strike="noStrike" kern="1200" baseline="0" dirty="0" smtClean="0">
                <a:solidFill>
                  <a:schemeClr val="tx1"/>
                </a:solidFill>
                <a:latin typeface="+mn-lt"/>
                <a:ea typeface="+mn-ea"/>
                <a:cs typeface="+mn-cs"/>
              </a:rPr>
              <a:t>, Therese and her husband can pay for their children’s school fees, books and lunch at school.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Therese and her children deserve to have a happy and healthy life, and to earn enough money to meet their basic needs.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FF2607-1F89-4346-A10D-A32D82EBFA2E}" type="slidenum">
              <a:rPr lang="en-GB" smtClean="0"/>
              <a:t>6</a:t>
            </a:fld>
            <a:endParaRPr lang="en-GB"/>
          </a:p>
        </p:txBody>
      </p:sp>
    </p:spTree>
    <p:extLst>
      <p:ext uri="{BB962C8B-B14F-4D97-AF65-F5344CB8AC3E}">
        <p14:creationId xmlns:p14="http://schemas.microsoft.com/office/powerpoint/2010/main" val="164746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t>Photo</a:t>
            </a:r>
            <a:r>
              <a:rPr lang="en-US" b="0" i="0" baseline="0" dirty="0" smtClean="0"/>
              <a:t> Credits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Dominique </a:t>
            </a:r>
            <a:r>
              <a:rPr lang="en-GB" sz="1200" b="0" i="0" kern="1200" dirty="0" err="1" smtClean="0">
                <a:solidFill>
                  <a:schemeClr val="tx1"/>
                </a:solidFill>
                <a:effectLst/>
                <a:latin typeface="+mn-lt"/>
                <a:ea typeface="+mn-ea"/>
                <a:cs typeface="+mn-cs"/>
              </a:rPr>
              <a:t>Fofanah</a:t>
            </a:r>
            <a:r>
              <a:rPr lang="en-GB" sz="1200" b="0" i="0" kern="1200" dirty="0" smtClean="0">
                <a:solidFill>
                  <a:schemeClr val="tx1"/>
                </a:solidFill>
                <a:effectLst/>
                <a:latin typeface="+mn-lt"/>
                <a:ea typeface="+mn-ea"/>
                <a:cs typeface="+mn-cs"/>
              </a:rPr>
              <a:t> </a:t>
            </a:r>
            <a:endParaRPr lang="en-US" b="0" i="0" dirty="0" smtClean="0"/>
          </a:p>
          <a:p>
            <a:endParaRPr lang="en-US" dirty="0">
              <a:cs typeface="Calibri"/>
            </a:endParaRPr>
          </a:p>
        </p:txBody>
      </p:sp>
      <p:sp>
        <p:nvSpPr>
          <p:cNvPr id="4" name="Slide Number Placeholder 3"/>
          <p:cNvSpPr>
            <a:spLocks noGrp="1"/>
          </p:cNvSpPr>
          <p:nvPr>
            <p:ph type="sldNum" sz="quarter" idx="10"/>
          </p:nvPr>
        </p:nvSpPr>
        <p:spPr/>
        <p:txBody>
          <a:bodyPr/>
          <a:lstStyle/>
          <a:p>
            <a:fld id="{024334DB-4FE7-4378-9F76-AD5D3B73CCA4}" type="slidenum">
              <a:rPr lang="en-GB" smtClean="0"/>
              <a:t>7</a:t>
            </a:fld>
            <a:endParaRPr lang="en-GB"/>
          </a:p>
        </p:txBody>
      </p:sp>
    </p:spTree>
    <p:extLst>
      <p:ext uri="{BB962C8B-B14F-4D97-AF65-F5344CB8AC3E}">
        <p14:creationId xmlns:p14="http://schemas.microsoft.com/office/powerpoint/2010/main" val="180905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499260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12862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336447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E60F51-45B4-48D1-9D92-D80523D17801}"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194791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E60F51-45B4-48D1-9D92-D80523D17801}"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43189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5E60F51-45B4-48D1-9D92-D80523D17801}" type="datetimeFigureOut">
              <a:rPr lang="en-GB" smtClean="0"/>
              <a:t>18/01/2021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41334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E60F51-45B4-48D1-9D92-D80523D17801}" type="datetimeFigureOut">
              <a:rPr lang="en-GB" smtClean="0"/>
              <a:t>18/01/2021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00715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5E60F51-45B4-48D1-9D92-D80523D17801}" type="datetimeFigureOut">
              <a:rPr lang="en-GB" smtClean="0"/>
              <a:t>18/01/2021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11848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60F51-45B4-48D1-9D92-D80523D17801}" type="datetimeFigureOut">
              <a:rPr lang="en-GB" smtClean="0"/>
              <a:t>18/01/2021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354033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E60F51-45B4-48D1-9D92-D80523D17801}" type="datetimeFigureOut">
              <a:rPr lang="en-GB" smtClean="0"/>
              <a:t>18/01/2021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379883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E60F51-45B4-48D1-9D92-D80523D17801}" type="datetimeFigureOut">
              <a:rPr lang="en-GB" smtClean="0"/>
              <a:t>18/01/2021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D2C127-8EE4-484C-9520-2ADF127EBFD6}" type="slidenum">
              <a:rPr lang="en-GB" smtClean="0"/>
              <a:t>‹#›</a:t>
            </a:fld>
            <a:endParaRPr lang="en-GB"/>
          </a:p>
        </p:txBody>
      </p:sp>
    </p:spTree>
    <p:extLst>
      <p:ext uri="{BB962C8B-B14F-4D97-AF65-F5344CB8AC3E}">
        <p14:creationId xmlns:p14="http://schemas.microsoft.com/office/powerpoint/2010/main" val="222204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60F51-45B4-48D1-9D92-D80523D17801}" type="datetimeFigureOut">
              <a:rPr lang="en-GB" smtClean="0"/>
              <a:t>18/01/2021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2C127-8EE4-484C-9520-2ADF127EBFD6}" type="slidenum">
              <a:rPr lang="en-GB" smtClean="0"/>
              <a:t>‹#›</a:t>
            </a:fld>
            <a:endParaRPr lang="en-GB"/>
          </a:p>
        </p:txBody>
      </p:sp>
    </p:spTree>
    <p:extLst>
      <p:ext uri="{BB962C8B-B14F-4D97-AF65-F5344CB8AC3E}">
        <p14:creationId xmlns:p14="http://schemas.microsoft.com/office/powerpoint/2010/main" val="652703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unicef.org.uk/what-we-do/un-convention-child-rights/"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4193" y="1971059"/>
            <a:ext cx="6002215" cy="923330"/>
          </a:xfrm>
          <a:prstGeom prst="rect">
            <a:avLst/>
          </a:prstGeom>
          <a:noFill/>
        </p:spPr>
        <p:txBody>
          <a:bodyPr wrap="square" rtlCol="0">
            <a:spAutoFit/>
          </a:bodyPr>
          <a:lstStyle/>
          <a:p>
            <a:pPr algn="ctr"/>
            <a:r>
              <a:rPr lang="en-US" sz="5400" dirty="0" smtClean="0">
                <a:latin typeface="VeneerLowRes" panose="02000806000000000000" pitchFamily="2" charset="0"/>
              </a:rPr>
              <a:t>THERESE’s STORY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932" y="3678154"/>
            <a:ext cx="1698736" cy="2073457"/>
          </a:xfrm>
          <a:prstGeom prst="rect">
            <a:avLst/>
          </a:prstGeom>
        </p:spPr>
      </p:pic>
      <p:pic>
        <p:nvPicPr>
          <p:cNvPr id="3" name="Picture 2"/>
          <p:cNvPicPr>
            <a:picLocks noChangeAspect="1"/>
          </p:cNvPicPr>
          <p:nvPr/>
        </p:nvPicPr>
        <p:blipFill>
          <a:blip r:embed="rId4"/>
          <a:stretch>
            <a:fillRect/>
          </a:stretch>
        </p:blipFill>
        <p:spPr>
          <a:xfrm>
            <a:off x="0" y="-594"/>
            <a:ext cx="4572396" cy="6858594"/>
          </a:xfrm>
          <a:prstGeom prst="rect">
            <a:avLst/>
          </a:prstGeom>
        </p:spPr>
      </p:pic>
    </p:spTree>
    <p:extLst>
      <p:ext uri="{BB962C8B-B14F-4D97-AF65-F5344CB8AC3E}">
        <p14:creationId xmlns:p14="http://schemas.microsoft.com/office/powerpoint/2010/main" val="258034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602901" y="207250"/>
            <a:ext cx="9152313" cy="6473881"/>
          </a:xfrm>
          <a:prstGeom prst="rect">
            <a:avLst/>
          </a:prstGeom>
        </p:spPr>
      </p:pic>
      <p:sp>
        <p:nvSpPr>
          <p:cNvPr id="9" name="Oval 8"/>
          <p:cNvSpPr/>
          <p:nvPr/>
        </p:nvSpPr>
        <p:spPr>
          <a:xfrm>
            <a:off x="5660808" y="3694176"/>
            <a:ext cx="304800" cy="4145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V="1">
            <a:off x="5583936" y="4108704"/>
            <a:ext cx="152400" cy="852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739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7505" b="8057"/>
          <a:stretch/>
        </p:blipFill>
        <p:spPr>
          <a:xfrm>
            <a:off x="0" y="30480"/>
            <a:ext cx="12192000" cy="6858000"/>
          </a:xfrm>
          <a:prstGeom prst="rect">
            <a:avLst/>
          </a:prstGeom>
        </p:spPr>
      </p:pic>
      <p:sp>
        <p:nvSpPr>
          <p:cNvPr id="2" name="Rectangle 1"/>
          <p:cNvSpPr/>
          <p:nvPr/>
        </p:nvSpPr>
        <p:spPr>
          <a:xfrm>
            <a:off x="-164070" y="3248018"/>
            <a:ext cx="5132885" cy="3770263"/>
          </a:xfrm>
          <a:prstGeom prst="rect">
            <a:avLst/>
          </a:prstGeom>
        </p:spPr>
        <p:txBody>
          <a:bodyPr wrap="square">
            <a:spAutoFit/>
          </a:bodyPr>
          <a:lstStyle/>
          <a:p>
            <a:pPr algn="ctr"/>
            <a:r>
              <a:rPr lang="en-US" sz="23900" dirty="0">
                <a:solidFill>
                  <a:schemeClr val="bg1"/>
                </a:solidFill>
                <a:latin typeface="Veneer" panose="02000806000000000000" pitchFamily="2" charset="0"/>
              </a:rPr>
              <a:t>74p</a:t>
            </a:r>
            <a:endParaRPr lang="en-GB" sz="23900" dirty="0">
              <a:solidFill>
                <a:schemeClr val="bg1"/>
              </a:solidFill>
              <a:latin typeface="Veneer" panose="02000806000000000000" pitchFamily="2" charset="0"/>
            </a:endParaRPr>
          </a:p>
        </p:txBody>
      </p:sp>
    </p:spTree>
    <p:extLst>
      <p:ext uri="{BB962C8B-B14F-4D97-AF65-F5344CB8AC3E}">
        <p14:creationId xmlns:p14="http://schemas.microsoft.com/office/powerpoint/2010/main" val="193475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553680" y="0"/>
            <a:ext cx="8638320" cy="6858000"/>
          </a:xfrm>
          <a:prstGeom prst="rect">
            <a:avLst/>
          </a:prstGeom>
        </p:spPr>
      </p:pic>
      <p:pic>
        <p:nvPicPr>
          <p:cNvPr id="2" name="Picture 1"/>
          <p:cNvPicPr>
            <a:picLocks noChangeAspect="1"/>
          </p:cNvPicPr>
          <p:nvPr/>
        </p:nvPicPr>
        <p:blipFill rotWithShape="1">
          <a:blip r:embed="rId4"/>
          <a:srcRect l="12665" r="8666"/>
          <a:stretch/>
        </p:blipFill>
        <p:spPr>
          <a:xfrm>
            <a:off x="0" y="0"/>
            <a:ext cx="3596640" cy="6858000"/>
          </a:xfrm>
          <a:prstGeom prst="rect">
            <a:avLst/>
          </a:prstGeom>
        </p:spPr>
      </p:pic>
    </p:spTree>
    <p:extLst>
      <p:ext uri="{BB962C8B-B14F-4D97-AF65-F5344CB8AC3E}">
        <p14:creationId xmlns:p14="http://schemas.microsoft.com/office/powerpoint/2010/main" val="287938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062"/>
          <a:stretch/>
        </p:blipFill>
        <p:spPr>
          <a:xfrm>
            <a:off x="0" y="-121920"/>
            <a:ext cx="12192000" cy="6979920"/>
          </a:xfrm>
          <a:prstGeom prst="rect">
            <a:avLst/>
          </a:prstGeom>
        </p:spPr>
      </p:pic>
    </p:spTree>
    <p:extLst>
      <p:ext uri="{BB962C8B-B14F-4D97-AF65-F5344CB8AC3E}">
        <p14:creationId xmlns:p14="http://schemas.microsoft.com/office/powerpoint/2010/main" val="3174663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062"/>
          <a:stretch/>
        </p:blipFill>
        <p:spPr>
          <a:xfrm>
            <a:off x="0" y="-121920"/>
            <a:ext cx="12192000" cy="6979920"/>
          </a:xfrm>
          <a:prstGeom prst="rect">
            <a:avLst/>
          </a:prstGeom>
        </p:spPr>
      </p:pic>
    </p:spTree>
    <p:extLst>
      <p:ext uri="{BB962C8B-B14F-4D97-AF65-F5344CB8AC3E}">
        <p14:creationId xmlns:p14="http://schemas.microsoft.com/office/powerpoint/2010/main" val="3355745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7631" y="162612"/>
            <a:ext cx="10515600" cy="1325563"/>
          </a:xfrm>
        </p:spPr>
        <p:txBody>
          <a:bodyPr/>
          <a:lstStyle/>
          <a:p>
            <a:r>
              <a:rPr lang="en-US">
                <a:solidFill>
                  <a:srgbClr val="00B0F0"/>
                </a:solidFill>
                <a:latin typeface="Veneer"/>
              </a:rPr>
              <a:t>SUGGESTED FOLLOW-UP ACTIVITIES </a:t>
            </a:r>
            <a:endParaRPr lang="en-GB"/>
          </a:p>
        </p:txBody>
      </p:sp>
      <p:pic>
        <p:nvPicPr>
          <p:cNvPr id="4" name="Content Placeholder 3"/>
          <p:cNvPicPr>
            <a:picLocks noGrp="1" noChangeAspect="1"/>
          </p:cNvPicPr>
          <p:nvPr>
            <p:ph idx="1"/>
          </p:nvPr>
        </p:nvPicPr>
        <p:blipFill>
          <a:blip r:embed="rId3"/>
          <a:stretch>
            <a:fillRect/>
          </a:stretch>
        </p:blipFill>
        <p:spPr>
          <a:xfrm>
            <a:off x="363044" y="5515889"/>
            <a:ext cx="1079086" cy="987638"/>
          </a:xfrm>
          <a:prstGeom prst="rect">
            <a:avLst/>
          </a:prstGeom>
        </p:spPr>
      </p:pic>
      <p:pic>
        <p:nvPicPr>
          <p:cNvPr id="5" name="Picture 4"/>
          <p:cNvPicPr>
            <a:picLocks noChangeAspect="1"/>
          </p:cNvPicPr>
          <p:nvPr/>
        </p:nvPicPr>
        <p:blipFill>
          <a:blip r:embed="rId4"/>
          <a:stretch>
            <a:fillRect/>
          </a:stretch>
        </p:blipFill>
        <p:spPr>
          <a:xfrm>
            <a:off x="9673175" y="5824111"/>
            <a:ext cx="1054699" cy="835224"/>
          </a:xfrm>
          <a:prstGeom prst="rect">
            <a:avLst/>
          </a:prstGeom>
        </p:spPr>
      </p:pic>
      <p:pic>
        <p:nvPicPr>
          <p:cNvPr id="6" name="Picture 5"/>
          <p:cNvPicPr>
            <a:picLocks noChangeAspect="1"/>
          </p:cNvPicPr>
          <p:nvPr/>
        </p:nvPicPr>
        <p:blipFill>
          <a:blip r:embed="rId5"/>
          <a:stretch>
            <a:fillRect/>
          </a:stretch>
        </p:blipFill>
        <p:spPr>
          <a:xfrm>
            <a:off x="6050674" y="5676319"/>
            <a:ext cx="1261981" cy="1255885"/>
          </a:xfrm>
          <a:prstGeom prst="rect">
            <a:avLst/>
          </a:prstGeom>
        </p:spPr>
      </p:pic>
      <p:pic>
        <p:nvPicPr>
          <p:cNvPr id="7" name="Picture 6"/>
          <p:cNvPicPr>
            <a:picLocks noChangeAspect="1"/>
          </p:cNvPicPr>
          <p:nvPr/>
        </p:nvPicPr>
        <p:blipFill>
          <a:blip r:embed="rId6"/>
          <a:stretch>
            <a:fillRect/>
          </a:stretch>
        </p:blipFill>
        <p:spPr>
          <a:xfrm>
            <a:off x="10823402" y="5786918"/>
            <a:ext cx="1060796" cy="890093"/>
          </a:xfrm>
          <a:prstGeom prst="rect">
            <a:avLst/>
          </a:prstGeom>
        </p:spPr>
      </p:pic>
      <p:pic>
        <p:nvPicPr>
          <p:cNvPr id="8" name="Picture 7"/>
          <p:cNvPicPr>
            <a:picLocks noChangeAspect="1"/>
          </p:cNvPicPr>
          <p:nvPr/>
        </p:nvPicPr>
        <p:blipFill>
          <a:blip r:embed="rId7"/>
          <a:stretch>
            <a:fillRect/>
          </a:stretch>
        </p:blipFill>
        <p:spPr>
          <a:xfrm>
            <a:off x="1530211" y="5781315"/>
            <a:ext cx="987638" cy="768163"/>
          </a:xfrm>
          <a:prstGeom prst="rect">
            <a:avLst/>
          </a:prstGeom>
        </p:spPr>
      </p:pic>
      <p:pic>
        <p:nvPicPr>
          <p:cNvPr id="9" name="Picture 8"/>
          <p:cNvPicPr>
            <a:picLocks noChangeAspect="1"/>
          </p:cNvPicPr>
          <p:nvPr/>
        </p:nvPicPr>
        <p:blipFill>
          <a:blip r:embed="rId8"/>
          <a:stretch>
            <a:fillRect/>
          </a:stretch>
        </p:blipFill>
        <p:spPr>
          <a:xfrm>
            <a:off x="2428173" y="5515889"/>
            <a:ext cx="1261981" cy="1261981"/>
          </a:xfrm>
          <a:prstGeom prst="rect">
            <a:avLst/>
          </a:prstGeom>
        </p:spPr>
      </p:pic>
      <p:pic>
        <p:nvPicPr>
          <p:cNvPr id="10" name="Picture 9"/>
          <p:cNvPicPr>
            <a:picLocks noChangeAspect="1"/>
          </p:cNvPicPr>
          <p:nvPr/>
        </p:nvPicPr>
        <p:blipFill>
          <a:blip r:embed="rId9"/>
          <a:stretch>
            <a:fillRect/>
          </a:stretch>
        </p:blipFill>
        <p:spPr>
          <a:xfrm>
            <a:off x="3587676" y="5885076"/>
            <a:ext cx="1127858" cy="713294"/>
          </a:xfrm>
          <a:prstGeom prst="rect">
            <a:avLst/>
          </a:prstGeom>
        </p:spPr>
      </p:pic>
      <p:pic>
        <p:nvPicPr>
          <p:cNvPr id="11" name="Picture 10"/>
          <p:cNvPicPr>
            <a:picLocks noChangeAspect="1"/>
          </p:cNvPicPr>
          <p:nvPr/>
        </p:nvPicPr>
        <p:blipFill>
          <a:blip r:embed="rId10"/>
          <a:stretch>
            <a:fillRect/>
          </a:stretch>
        </p:blipFill>
        <p:spPr>
          <a:xfrm>
            <a:off x="7200901" y="5799604"/>
            <a:ext cx="1255885" cy="1255885"/>
          </a:xfrm>
          <a:prstGeom prst="rect">
            <a:avLst/>
          </a:prstGeom>
        </p:spPr>
      </p:pic>
      <p:pic>
        <p:nvPicPr>
          <p:cNvPr id="12" name="Picture 11"/>
          <p:cNvPicPr>
            <a:picLocks noChangeAspect="1"/>
          </p:cNvPicPr>
          <p:nvPr/>
        </p:nvPicPr>
        <p:blipFill>
          <a:blip r:embed="rId11"/>
          <a:stretch>
            <a:fillRect/>
          </a:stretch>
        </p:blipFill>
        <p:spPr>
          <a:xfrm>
            <a:off x="4898430" y="6009708"/>
            <a:ext cx="1152244" cy="640135"/>
          </a:xfrm>
          <a:prstGeom prst="rect">
            <a:avLst/>
          </a:prstGeom>
        </p:spPr>
      </p:pic>
      <p:pic>
        <p:nvPicPr>
          <p:cNvPr id="13" name="Picture 12"/>
          <p:cNvPicPr>
            <a:picLocks noChangeAspect="1"/>
          </p:cNvPicPr>
          <p:nvPr/>
        </p:nvPicPr>
        <p:blipFill>
          <a:blip r:embed="rId12"/>
          <a:stretch>
            <a:fillRect/>
          </a:stretch>
        </p:blipFill>
        <p:spPr>
          <a:xfrm>
            <a:off x="8479155" y="6087574"/>
            <a:ext cx="1127858" cy="524301"/>
          </a:xfrm>
          <a:prstGeom prst="rect">
            <a:avLst/>
          </a:prstGeom>
        </p:spPr>
      </p:pic>
      <p:sp>
        <p:nvSpPr>
          <p:cNvPr id="3" name="TextBox 2"/>
          <p:cNvSpPr txBox="1"/>
          <p:nvPr/>
        </p:nvSpPr>
        <p:spPr>
          <a:xfrm>
            <a:off x="760336" y="1763856"/>
            <a:ext cx="10753871" cy="1492716"/>
          </a:xfrm>
          <a:prstGeom prst="rect">
            <a:avLst/>
          </a:prstGeom>
          <a:noFill/>
        </p:spPr>
        <p:txBody>
          <a:bodyPr wrap="square" rtlCol="0" anchor="t">
            <a:spAutoFit/>
          </a:bodyPr>
          <a:lstStyle/>
          <a:p>
            <a:pPr marL="285750" indent="-285750">
              <a:lnSpc>
                <a:spcPct val="150000"/>
              </a:lnSpc>
              <a:spcAft>
                <a:spcPts val="1200"/>
              </a:spcAft>
              <a:buFont typeface="Arial" panose="020B0604020202020204" pitchFamily="34" charset="0"/>
              <a:buChar char="•"/>
            </a:pPr>
            <a:r>
              <a:rPr lang="en-US" b="1" dirty="0">
                <a:latin typeface="Arial"/>
                <a:cs typeface="Arial"/>
              </a:rPr>
              <a:t>Discuss: </a:t>
            </a:r>
            <a:r>
              <a:rPr lang="en-US" dirty="0">
                <a:latin typeface="Arial"/>
                <a:cs typeface="Arial"/>
              </a:rPr>
              <a:t>What an be done to ensure the basic needs of all farmers and workers are met?</a:t>
            </a:r>
          </a:p>
          <a:p>
            <a:pPr marL="285750" indent="-285750">
              <a:lnSpc>
                <a:spcPct val="150000"/>
              </a:lnSpc>
              <a:spcAft>
                <a:spcPts val="1200"/>
              </a:spcAft>
              <a:buFont typeface="Arial" panose="020B0604020202020204" pitchFamily="34" charset="0"/>
              <a:buChar char="•"/>
            </a:pPr>
            <a:r>
              <a:rPr lang="en-US" dirty="0" smtClean="0">
                <a:latin typeface="Arial"/>
                <a:cs typeface="Arial"/>
              </a:rPr>
              <a:t>All </a:t>
            </a:r>
            <a:r>
              <a:rPr lang="en-US" dirty="0" smtClean="0">
                <a:latin typeface="Arial"/>
                <a:cs typeface="Arial"/>
              </a:rPr>
              <a:t>children have the right to an education. </a:t>
            </a:r>
            <a:r>
              <a:rPr lang="en-US" dirty="0" smtClean="0">
                <a:latin typeface="Arial"/>
                <a:cs typeface="Arial"/>
              </a:rPr>
              <a:t>If you like , you could look at </a:t>
            </a:r>
            <a:r>
              <a:rPr lang="en-US" dirty="0" smtClean="0">
                <a:latin typeface="Arial"/>
                <a:cs typeface="Arial"/>
              </a:rPr>
              <a:t>the </a:t>
            </a:r>
            <a:r>
              <a:rPr lang="en-US" dirty="0" smtClean="0">
                <a:latin typeface="Arial"/>
                <a:cs typeface="Arial"/>
                <a:hlinkClick r:id="rId13"/>
              </a:rPr>
              <a:t>UN Convention on the Rights of the Child </a:t>
            </a:r>
            <a:r>
              <a:rPr lang="en-US" dirty="0" smtClean="0">
                <a:latin typeface="Arial"/>
                <a:cs typeface="Arial"/>
              </a:rPr>
              <a:t>and think about how </a:t>
            </a:r>
            <a:r>
              <a:rPr lang="en-US" dirty="0" smtClean="0">
                <a:latin typeface="Arial"/>
                <a:cs typeface="Arial"/>
              </a:rPr>
              <a:t>Fairtrade promotes human rights </a:t>
            </a:r>
          </a:p>
        </p:txBody>
      </p:sp>
    </p:spTree>
    <p:extLst>
      <p:ext uri="{BB962C8B-B14F-4D97-AF65-F5344CB8AC3E}">
        <p14:creationId xmlns:p14="http://schemas.microsoft.com/office/powerpoint/2010/main" val="307234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360</Words>
  <Application>Microsoft Office PowerPoint</Application>
  <PresentationFormat>Custom</PresentationFormat>
  <Paragraphs>31</Paragraphs>
  <Slides>7</Slides>
  <Notes>7</Notes>
  <HiddenSlides>1</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SUGGESTED FOLLOW-UP ACTIVITIES </vt:lpstr>
    </vt:vector>
  </TitlesOfParts>
  <Company>Fairtrade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Arnott</dc:creator>
  <cp:lastModifiedBy>Andrea</cp:lastModifiedBy>
  <cp:revision>30</cp:revision>
  <dcterms:created xsi:type="dcterms:W3CDTF">2020-01-06T11:36:13Z</dcterms:created>
  <dcterms:modified xsi:type="dcterms:W3CDTF">2021-01-18T13:55:40Z</dcterms:modified>
</cp:coreProperties>
</file>