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58" r:id="rId2"/>
    <p:sldId id="264" r:id="rId3"/>
    <p:sldId id="275" r:id="rId4"/>
    <p:sldId id="276" r:id="rId5"/>
    <p:sldId id="277" r:id="rId6"/>
    <p:sldId id="278" r:id="rId7"/>
    <p:sldId id="279" r:id="rId8"/>
    <p:sldId id="280" r:id="rId9"/>
    <p:sldId id="281" r:id="rId10"/>
    <p:sldId id="282" r:id="rId11"/>
    <p:sldId id="283" r:id="rId12"/>
    <p:sldId id="284" r:id="rId13"/>
    <p:sldId id="267" r:id="rId14"/>
  </p:sldIdLst>
  <p:sldSz cx="9144000" cy="6858000" type="screen4x3"/>
  <p:notesSz cx="6858000" cy="9144000"/>
  <p:embeddedFontLst>
    <p:embeddedFont>
      <p:font typeface="Twinkl" panose="020B0604020202020204" charset="0"/>
      <p:regular r:id="rId17"/>
      <p:bold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8E5"/>
    <a:srgbClr val="0076B0"/>
    <a:srgbClr val="00649C"/>
    <a:srgbClr val="00A8E7"/>
    <a:srgbClr val="FFFFFF"/>
    <a:srgbClr val="4B3683"/>
    <a:srgbClr val="643C90"/>
    <a:srgbClr val="18A0DB"/>
    <a:srgbClr val="DE1E5A"/>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p:scale>
          <a:sx n="106" d="100"/>
          <a:sy n="106" d="100"/>
        </p:scale>
        <p:origin x="-102" y="-162"/>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24/01/2021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24/01/2021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75000"/>
            </a:schemeClr>
          </a:solidFill>
          <a:ln w="25400" cap="rnd">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75000"/>
            </a:schemeClr>
          </a:solidFill>
          <a:ln w="25400" cap="rnd">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p:cNvSpPr>
            <a:spLocks noGrp="1"/>
          </p:cNvSpPr>
          <p:nvPr>
            <p:ph type="title"/>
          </p:nvPr>
        </p:nvSpPr>
        <p:spPr>
          <a:xfrm>
            <a:off x="453573" y="657427"/>
            <a:ext cx="8220075" cy="994306"/>
          </a:xfrm>
          <a:prstGeom prst="rect">
            <a:avLst/>
          </a:prstGeom>
          <a:solidFill>
            <a:srgbClr val="0076B0"/>
          </a:solidFill>
        </p:spPr>
        <p:txBody>
          <a:bodyPr lIns="108000" tIns="108000" rIns="108000" bIns="108000"/>
          <a:lstStyle/>
          <a:p>
            <a:pPr algn="ctr"/>
            <a:r>
              <a:rPr lang="en-GB" sz="3600" dirty="0">
                <a:solidFill>
                  <a:srgbClr val="FFFFFF"/>
                </a:solidFill>
                <a:latin typeface="+mn-lt"/>
              </a:rPr>
              <a:t>Crescent and Gibbous</a:t>
            </a:r>
          </a:p>
        </p:txBody>
      </p:sp>
      <p:sp>
        <p:nvSpPr>
          <p:cNvPr id="5" name="TextBox 2"/>
          <p:cNvSpPr txBox="1">
            <a:spLocks noChangeArrowheads="1"/>
          </p:cNvSpPr>
          <p:nvPr/>
        </p:nvSpPr>
        <p:spPr bwMode="auto">
          <a:xfrm>
            <a:off x="931454" y="3585457"/>
            <a:ext cx="288249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a:lstStyle>
          <a:p>
            <a:pPr algn="ctr">
              <a:lnSpc>
                <a:spcPct val="100000"/>
              </a:lnSpc>
              <a:spcBef>
                <a:spcPct val="0"/>
              </a:spcBef>
              <a:buFontTx/>
              <a:buNone/>
            </a:pPr>
            <a:r>
              <a:rPr lang="en-GB" altLang="en-US" dirty="0">
                <a:solidFill>
                  <a:schemeClr val="tx1"/>
                </a:solidFill>
              </a:rPr>
              <a:t>waning crescent moon</a:t>
            </a:r>
          </a:p>
        </p:txBody>
      </p:sp>
      <p:sp>
        <p:nvSpPr>
          <p:cNvPr id="6" name="TextBox 6"/>
          <p:cNvSpPr txBox="1">
            <a:spLocks noChangeArrowheads="1"/>
          </p:cNvSpPr>
          <p:nvPr/>
        </p:nvSpPr>
        <p:spPr bwMode="auto">
          <a:xfrm>
            <a:off x="4793544" y="3587045"/>
            <a:ext cx="264143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a:lstStyle>
          <a:p>
            <a:pPr algn="ctr">
              <a:lnSpc>
                <a:spcPct val="100000"/>
              </a:lnSpc>
              <a:spcBef>
                <a:spcPct val="0"/>
              </a:spcBef>
              <a:buFontTx/>
              <a:buNone/>
            </a:pPr>
            <a:r>
              <a:rPr lang="en-GB" altLang="en-US">
                <a:solidFill>
                  <a:schemeClr val="tx1"/>
                </a:solidFill>
              </a:rPr>
              <a:t>waxing crescent moon</a:t>
            </a:r>
          </a:p>
        </p:txBody>
      </p:sp>
      <p:sp>
        <p:nvSpPr>
          <p:cNvPr id="8" name="TextBox 9"/>
          <p:cNvSpPr txBox="1">
            <a:spLocks noChangeArrowheads="1"/>
          </p:cNvSpPr>
          <p:nvPr/>
        </p:nvSpPr>
        <p:spPr bwMode="auto">
          <a:xfrm>
            <a:off x="4751157" y="5966858"/>
            <a:ext cx="265340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a:lstStyle>
          <a:p>
            <a:pPr algn="ctr">
              <a:lnSpc>
                <a:spcPct val="100000"/>
              </a:lnSpc>
              <a:spcBef>
                <a:spcPct val="0"/>
              </a:spcBef>
              <a:buFontTx/>
              <a:buNone/>
            </a:pPr>
            <a:r>
              <a:rPr lang="en-GB" altLang="en-US" dirty="0">
                <a:solidFill>
                  <a:schemeClr val="tx1"/>
                </a:solidFill>
              </a:rPr>
              <a:t>waxing gibbous moon</a:t>
            </a:r>
          </a:p>
        </p:txBody>
      </p:sp>
      <p:sp>
        <p:nvSpPr>
          <p:cNvPr id="9" name="TextBox 11"/>
          <p:cNvSpPr txBox="1">
            <a:spLocks noChangeArrowheads="1"/>
          </p:cNvSpPr>
          <p:nvPr/>
        </p:nvSpPr>
        <p:spPr bwMode="auto">
          <a:xfrm>
            <a:off x="931454" y="5967913"/>
            <a:ext cx="289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a:lstStyle>
          <a:p>
            <a:pPr algn="ctr">
              <a:lnSpc>
                <a:spcPct val="100000"/>
              </a:lnSpc>
              <a:spcBef>
                <a:spcPct val="0"/>
              </a:spcBef>
              <a:buFontTx/>
              <a:buNone/>
            </a:pPr>
            <a:r>
              <a:rPr lang="en-GB" altLang="en-US">
                <a:solidFill>
                  <a:schemeClr val="tx1"/>
                </a:solidFill>
              </a:rPr>
              <a:t>waning gibbous moon</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3663" y="2409408"/>
            <a:ext cx="1118079" cy="111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1289" y="2402597"/>
            <a:ext cx="1124903" cy="112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89798" y="4703113"/>
            <a:ext cx="1179485" cy="117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88782" y="4703112"/>
            <a:ext cx="1178152" cy="117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20"/>
          <p:cNvSpPr txBox="1">
            <a:spLocks/>
          </p:cNvSpPr>
          <p:nvPr/>
        </p:nvSpPr>
        <p:spPr>
          <a:xfrm>
            <a:off x="482149" y="1803654"/>
            <a:ext cx="8157026" cy="444901"/>
          </a:xfrm>
          <a:prstGeom prst="rect">
            <a:avLst/>
          </a:prstGeom>
          <a:solidFill>
            <a:schemeClr val="bg1"/>
          </a:solidFill>
          <a:ln w="25400">
            <a:solidFill>
              <a:srgbClr val="0076B0"/>
            </a:solid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altLang="en-US" sz="1800" b="0" dirty="0">
                <a:solidFill>
                  <a:schemeClr val="tx1"/>
                </a:solidFill>
              </a:rPr>
              <a:t>A crescent moon is when we can only see a crescent-shaped area of the Moon.</a:t>
            </a:r>
          </a:p>
        </p:txBody>
      </p:sp>
      <p:sp>
        <p:nvSpPr>
          <p:cNvPr id="16" name="Title 20"/>
          <p:cNvSpPr txBox="1">
            <a:spLocks/>
          </p:cNvSpPr>
          <p:nvPr/>
        </p:nvSpPr>
        <p:spPr>
          <a:xfrm>
            <a:off x="482149" y="4115032"/>
            <a:ext cx="8157026" cy="444901"/>
          </a:xfrm>
          <a:prstGeom prst="rect">
            <a:avLst/>
          </a:prstGeom>
          <a:solidFill>
            <a:schemeClr val="bg1"/>
          </a:solidFill>
          <a:ln w="25400">
            <a:solidFill>
              <a:srgbClr val="0076B0"/>
            </a:solid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altLang="en-US" sz="1800" b="0" dirty="0"/>
              <a:t>A gibbous moon is when a crescent-shaped area of the Moon cannot be seen.</a:t>
            </a:r>
          </a:p>
        </p:txBody>
      </p:sp>
    </p:spTree>
    <p:extLst>
      <p:ext uri="{BB962C8B-B14F-4D97-AF65-F5344CB8AC3E}">
        <p14:creationId xmlns:p14="http://schemas.microsoft.com/office/powerpoint/2010/main" val="165196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20"/>
          <p:cNvSpPr txBox="1">
            <a:spLocks/>
          </p:cNvSpPr>
          <p:nvPr/>
        </p:nvSpPr>
        <p:spPr>
          <a:xfrm>
            <a:off x="2776559" y="4088980"/>
            <a:ext cx="502441" cy="551358"/>
          </a:xfrm>
          <a:prstGeom prst="roundRect">
            <a:avLst>
              <a:gd name="adj" fmla="val 9641"/>
            </a:avLst>
          </a:prstGeom>
          <a:solidFill>
            <a:srgbClr val="0076B0"/>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endParaRPr lang="en-GB" sz="3600" dirty="0">
              <a:solidFill>
                <a:srgbClr val="FFFFFF"/>
              </a:solidFill>
              <a:latin typeface="+mn-lt"/>
            </a:endParaRPr>
          </a:p>
        </p:txBody>
      </p:sp>
      <p:sp>
        <p:nvSpPr>
          <p:cNvPr id="42" name="Title 20"/>
          <p:cNvSpPr txBox="1">
            <a:spLocks/>
          </p:cNvSpPr>
          <p:nvPr/>
        </p:nvSpPr>
        <p:spPr>
          <a:xfrm>
            <a:off x="3119129" y="5168943"/>
            <a:ext cx="502441" cy="551358"/>
          </a:xfrm>
          <a:prstGeom prst="roundRect">
            <a:avLst>
              <a:gd name="adj" fmla="val 9641"/>
            </a:avLst>
          </a:prstGeom>
          <a:solidFill>
            <a:srgbClr val="0076B0"/>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endParaRPr lang="en-GB" sz="3600" dirty="0">
              <a:solidFill>
                <a:srgbClr val="FFFFFF"/>
              </a:solidFill>
              <a:latin typeface="+mn-lt"/>
            </a:endParaRPr>
          </a:p>
        </p:txBody>
      </p:sp>
      <p:sp>
        <p:nvSpPr>
          <p:cNvPr id="41" name="Title 20"/>
          <p:cNvSpPr txBox="1">
            <a:spLocks/>
          </p:cNvSpPr>
          <p:nvPr/>
        </p:nvSpPr>
        <p:spPr>
          <a:xfrm>
            <a:off x="4256710" y="5546122"/>
            <a:ext cx="502441" cy="551358"/>
          </a:xfrm>
          <a:prstGeom prst="roundRect">
            <a:avLst>
              <a:gd name="adj" fmla="val 9641"/>
            </a:avLst>
          </a:prstGeom>
          <a:solidFill>
            <a:srgbClr val="0076B0"/>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endParaRPr lang="en-GB" sz="3600" dirty="0">
              <a:solidFill>
                <a:srgbClr val="FFFFFF"/>
              </a:solidFill>
              <a:latin typeface="+mn-lt"/>
            </a:endParaRPr>
          </a:p>
        </p:txBody>
      </p:sp>
      <p:sp>
        <p:nvSpPr>
          <p:cNvPr id="40" name="Title 20"/>
          <p:cNvSpPr txBox="1">
            <a:spLocks/>
          </p:cNvSpPr>
          <p:nvPr/>
        </p:nvSpPr>
        <p:spPr>
          <a:xfrm>
            <a:off x="5349109" y="5156150"/>
            <a:ext cx="502441" cy="551358"/>
          </a:xfrm>
          <a:prstGeom prst="roundRect">
            <a:avLst>
              <a:gd name="adj" fmla="val 9641"/>
            </a:avLst>
          </a:prstGeom>
          <a:solidFill>
            <a:srgbClr val="0076B0"/>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endParaRPr lang="en-GB" sz="3600" dirty="0">
              <a:solidFill>
                <a:srgbClr val="FFFFFF"/>
              </a:solidFill>
              <a:latin typeface="+mn-lt"/>
            </a:endParaRPr>
          </a:p>
        </p:txBody>
      </p:sp>
      <p:sp>
        <p:nvSpPr>
          <p:cNvPr id="37" name="Title 20"/>
          <p:cNvSpPr txBox="1">
            <a:spLocks/>
          </p:cNvSpPr>
          <p:nvPr/>
        </p:nvSpPr>
        <p:spPr>
          <a:xfrm>
            <a:off x="4265842" y="2659081"/>
            <a:ext cx="502441" cy="551358"/>
          </a:xfrm>
          <a:prstGeom prst="roundRect">
            <a:avLst>
              <a:gd name="adj" fmla="val 9641"/>
            </a:avLst>
          </a:prstGeom>
          <a:solidFill>
            <a:srgbClr val="0076B0"/>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endParaRPr lang="en-GB" sz="3600" dirty="0">
              <a:solidFill>
                <a:srgbClr val="FFFFFF"/>
              </a:solidFill>
              <a:latin typeface="+mn-lt"/>
            </a:endParaRPr>
          </a:p>
        </p:txBody>
      </p:sp>
      <p:sp>
        <p:nvSpPr>
          <p:cNvPr id="38" name="Title 20"/>
          <p:cNvSpPr txBox="1">
            <a:spLocks/>
          </p:cNvSpPr>
          <p:nvPr/>
        </p:nvSpPr>
        <p:spPr>
          <a:xfrm>
            <a:off x="5361851" y="3044191"/>
            <a:ext cx="502441" cy="551358"/>
          </a:xfrm>
          <a:prstGeom prst="roundRect">
            <a:avLst>
              <a:gd name="adj" fmla="val 9641"/>
            </a:avLst>
          </a:prstGeom>
          <a:solidFill>
            <a:srgbClr val="0076B0"/>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endParaRPr lang="en-GB" sz="3600" dirty="0">
              <a:solidFill>
                <a:srgbClr val="FFFFFF"/>
              </a:solidFill>
              <a:latin typeface="+mn-lt"/>
            </a:endParaRPr>
          </a:p>
        </p:txBody>
      </p:sp>
      <p:sp>
        <p:nvSpPr>
          <p:cNvPr id="39" name="Title 20"/>
          <p:cNvSpPr txBox="1">
            <a:spLocks/>
          </p:cNvSpPr>
          <p:nvPr/>
        </p:nvSpPr>
        <p:spPr>
          <a:xfrm>
            <a:off x="5714746" y="4079637"/>
            <a:ext cx="502441" cy="551358"/>
          </a:xfrm>
          <a:prstGeom prst="roundRect">
            <a:avLst>
              <a:gd name="adj" fmla="val 9641"/>
            </a:avLst>
          </a:prstGeom>
          <a:solidFill>
            <a:srgbClr val="0076B0"/>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endParaRPr lang="en-GB" sz="3600" dirty="0">
              <a:solidFill>
                <a:srgbClr val="FFFFFF"/>
              </a:solidFill>
              <a:latin typeface="+mn-lt"/>
            </a:endParaRPr>
          </a:p>
        </p:txBody>
      </p:sp>
      <p:sp>
        <p:nvSpPr>
          <p:cNvPr id="36" name="Title 20"/>
          <p:cNvSpPr txBox="1">
            <a:spLocks/>
          </p:cNvSpPr>
          <p:nvPr/>
        </p:nvSpPr>
        <p:spPr>
          <a:xfrm>
            <a:off x="3111703" y="3037000"/>
            <a:ext cx="502441" cy="551358"/>
          </a:xfrm>
          <a:prstGeom prst="roundRect">
            <a:avLst>
              <a:gd name="adj" fmla="val 9641"/>
            </a:avLst>
          </a:prstGeom>
          <a:solidFill>
            <a:srgbClr val="0076B0"/>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endParaRPr lang="en-GB" sz="3600" dirty="0">
              <a:solidFill>
                <a:srgbClr val="FFFFFF"/>
              </a:solidFill>
              <a:latin typeface="+mn-lt"/>
            </a:endParaRPr>
          </a:p>
        </p:txBody>
      </p:sp>
      <p:sp>
        <p:nvSpPr>
          <p:cNvPr id="3" name="Title 20"/>
          <p:cNvSpPr>
            <a:spLocks noGrp="1"/>
          </p:cNvSpPr>
          <p:nvPr>
            <p:ph type="title"/>
          </p:nvPr>
        </p:nvSpPr>
        <p:spPr>
          <a:xfrm>
            <a:off x="453573" y="657427"/>
            <a:ext cx="8220075" cy="994306"/>
          </a:xfrm>
          <a:prstGeom prst="rect">
            <a:avLst/>
          </a:prstGeom>
          <a:solidFill>
            <a:srgbClr val="0076B0"/>
          </a:solidFill>
        </p:spPr>
        <p:txBody>
          <a:bodyPr lIns="108000" tIns="108000" rIns="108000" bIns="108000"/>
          <a:lstStyle/>
          <a:p>
            <a:pPr algn="ctr"/>
            <a:r>
              <a:rPr lang="en-GB" sz="3600" dirty="0">
                <a:solidFill>
                  <a:srgbClr val="FFFFFF"/>
                </a:solidFill>
                <a:latin typeface="+mn-lt"/>
              </a:rPr>
              <a:t>Phases of the Moon</a:t>
            </a:r>
          </a:p>
        </p:txBody>
      </p:sp>
      <p:sp>
        <p:nvSpPr>
          <p:cNvPr id="16" name="TextBox 1"/>
          <p:cNvSpPr txBox="1">
            <a:spLocks noChangeArrowheads="1"/>
          </p:cNvSpPr>
          <p:nvPr/>
        </p:nvSpPr>
        <p:spPr bwMode="auto">
          <a:xfrm>
            <a:off x="6156236" y="4221862"/>
            <a:ext cx="12251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a:lstStyle>
          <a:p>
            <a:pPr algn="ctr">
              <a:lnSpc>
                <a:spcPct val="100000"/>
              </a:lnSpc>
              <a:spcBef>
                <a:spcPct val="0"/>
              </a:spcBef>
              <a:buFontTx/>
              <a:buNone/>
            </a:pPr>
            <a:r>
              <a:rPr lang="en-GB" altLang="en-US" sz="1600" dirty="0">
                <a:solidFill>
                  <a:schemeClr val="tx1"/>
                </a:solidFill>
                <a:latin typeface="Twinkl" pitchFamily="2" charset="0"/>
              </a:rPr>
              <a:t>new moon</a:t>
            </a:r>
          </a:p>
        </p:txBody>
      </p:sp>
      <p:sp>
        <p:nvSpPr>
          <p:cNvPr id="17" name="TextBox 25"/>
          <p:cNvSpPr txBox="1">
            <a:spLocks noChangeArrowheads="1"/>
          </p:cNvSpPr>
          <p:nvPr/>
        </p:nvSpPr>
        <p:spPr bwMode="auto">
          <a:xfrm>
            <a:off x="1608164" y="4181465"/>
            <a:ext cx="12202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a:lstStyle>
          <a:p>
            <a:pPr algn="ctr">
              <a:lnSpc>
                <a:spcPct val="100000"/>
              </a:lnSpc>
              <a:spcBef>
                <a:spcPct val="0"/>
              </a:spcBef>
              <a:buFontTx/>
              <a:buNone/>
            </a:pPr>
            <a:r>
              <a:rPr lang="en-GB" altLang="en-US" sz="1600" dirty="0">
                <a:solidFill>
                  <a:schemeClr val="tx1"/>
                </a:solidFill>
                <a:latin typeface="Twinkl" pitchFamily="2" charset="0"/>
              </a:rPr>
              <a:t>full moon</a:t>
            </a:r>
          </a:p>
        </p:txBody>
      </p:sp>
      <p:sp>
        <p:nvSpPr>
          <p:cNvPr id="18" name="TextBox 26"/>
          <p:cNvSpPr txBox="1">
            <a:spLocks noChangeArrowheads="1"/>
          </p:cNvSpPr>
          <p:nvPr/>
        </p:nvSpPr>
        <p:spPr bwMode="auto">
          <a:xfrm>
            <a:off x="1390049" y="3162922"/>
            <a:ext cx="17099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a:lstStyle>
          <a:p>
            <a:pPr algn="ctr">
              <a:lnSpc>
                <a:spcPct val="100000"/>
              </a:lnSpc>
              <a:spcBef>
                <a:spcPct val="0"/>
              </a:spcBef>
              <a:buFontTx/>
              <a:buNone/>
            </a:pPr>
            <a:r>
              <a:rPr lang="en-GB" altLang="en-US" sz="1600" dirty="0">
                <a:solidFill>
                  <a:schemeClr val="tx1"/>
                </a:solidFill>
                <a:latin typeface="Twinkl" pitchFamily="2" charset="0"/>
              </a:rPr>
              <a:t>Waxing Gibbous</a:t>
            </a:r>
          </a:p>
        </p:txBody>
      </p:sp>
      <p:sp>
        <p:nvSpPr>
          <p:cNvPr id="19" name="TextBox 29"/>
          <p:cNvSpPr txBox="1">
            <a:spLocks noChangeArrowheads="1"/>
          </p:cNvSpPr>
          <p:nvPr/>
        </p:nvSpPr>
        <p:spPr bwMode="auto">
          <a:xfrm>
            <a:off x="5814920" y="3152770"/>
            <a:ext cx="17446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a:lstStyle>
          <a:p>
            <a:pPr algn="ctr">
              <a:lnSpc>
                <a:spcPct val="100000"/>
              </a:lnSpc>
              <a:spcBef>
                <a:spcPct val="0"/>
              </a:spcBef>
              <a:buFontTx/>
              <a:buNone/>
            </a:pPr>
            <a:r>
              <a:rPr lang="en-GB" altLang="en-US" sz="1600" dirty="0">
                <a:solidFill>
                  <a:schemeClr val="tx1"/>
                </a:solidFill>
                <a:latin typeface="Twinkl" pitchFamily="2" charset="0"/>
              </a:rPr>
              <a:t>Waxing Crescent</a:t>
            </a:r>
          </a:p>
        </p:txBody>
      </p:sp>
      <p:sp>
        <p:nvSpPr>
          <p:cNvPr id="20" name="TextBox 31"/>
          <p:cNvSpPr txBox="1">
            <a:spLocks noChangeArrowheads="1"/>
          </p:cNvSpPr>
          <p:nvPr/>
        </p:nvSpPr>
        <p:spPr bwMode="auto">
          <a:xfrm>
            <a:off x="5845753" y="5310370"/>
            <a:ext cx="17542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a:lstStyle>
          <a:p>
            <a:pPr>
              <a:lnSpc>
                <a:spcPct val="100000"/>
              </a:lnSpc>
              <a:spcBef>
                <a:spcPct val="0"/>
              </a:spcBef>
              <a:buFontTx/>
              <a:buNone/>
            </a:pPr>
            <a:r>
              <a:rPr lang="en-GB" altLang="en-US" sz="1600" dirty="0">
                <a:solidFill>
                  <a:schemeClr val="tx1"/>
                </a:solidFill>
                <a:latin typeface="Twinkl" pitchFamily="2" charset="0"/>
              </a:rPr>
              <a:t>Waning Crescent</a:t>
            </a:r>
          </a:p>
        </p:txBody>
      </p:sp>
      <p:sp>
        <p:nvSpPr>
          <p:cNvPr id="21" name="TextBox 41"/>
          <p:cNvSpPr txBox="1">
            <a:spLocks noChangeArrowheads="1"/>
          </p:cNvSpPr>
          <p:nvPr/>
        </p:nvSpPr>
        <p:spPr bwMode="auto">
          <a:xfrm>
            <a:off x="1482331" y="5281651"/>
            <a:ext cx="18490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a:lstStyle>
          <a:p>
            <a:pPr>
              <a:lnSpc>
                <a:spcPct val="100000"/>
              </a:lnSpc>
              <a:spcBef>
                <a:spcPct val="0"/>
              </a:spcBef>
              <a:buFontTx/>
              <a:buNone/>
            </a:pPr>
            <a:r>
              <a:rPr lang="en-GB" altLang="en-US" sz="1600" dirty="0">
                <a:solidFill>
                  <a:schemeClr val="tx1"/>
                </a:solidFill>
                <a:latin typeface="Twinkl" pitchFamily="2" charset="0"/>
              </a:rPr>
              <a:t>Waning Gibbous</a:t>
            </a:r>
            <a:endParaRPr lang="en-GB" altLang="en-US" sz="1400" dirty="0">
              <a:solidFill>
                <a:schemeClr val="tx1"/>
              </a:solidFill>
              <a:latin typeface="Twinkl" pitchFamily="2" charset="0"/>
            </a:endParaRPr>
          </a:p>
        </p:txBody>
      </p:sp>
      <p:sp>
        <p:nvSpPr>
          <p:cNvPr id="22" name="TextBox 111"/>
          <p:cNvSpPr txBox="1">
            <a:spLocks noChangeArrowheads="1"/>
          </p:cNvSpPr>
          <p:nvPr/>
        </p:nvSpPr>
        <p:spPr bwMode="auto">
          <a:xfrm>
            <a:off x="3552701" y="2316978"/>
            <a:ext cx="1928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a:lstStyle>
          <a:p>
            <a:pPr algn="ctr">
              <a:lnSpc>
                <a:spcPct val="100000"/>
              </a:lnSpc>
              <a:spcBef>
                <a:spcPct val="0"/>
              </a:spcBef>
              <a:buFontTx/>
              <a:buNone/>
            </a:pPr>
            <a:r>
              <a:rPr lang="en-GB" altLang="en-US" sz="1600" dirty="0">
                <a:solidFill>
                  <a:schemeClr val="tx1"/>
                </a:solidFill>
                <a:latin typeface="Twinkl" pitchFamily="2" charset="0"/>
              </a:rPr>
              <a:t>Waxing Half Moon</a:t>
            </a:r>
          </a:p>
        </p:txBody>
      </p:sp>
      <p:sp>
        <p:nvSpPr>
          <p:cNvPr id="23" name="TextBox 112"/>
          <p:cNvSpPr txBox="1">
            <a:spLocks noChangeArrowheads="1"/>
          </p:cNvSpPr>
          <p:nvPr/>
        </p:nvSpPr>
        <p:spPr bwMode="auto">
          <a:xfrm>
            <a:off x="3532434" y="6096642"/>
            <a:ext cx="19316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a:lstStyle>
          <a:p>
            <a:pPr algn="ctr">
              <a:lnSpc>
                <a:spcPct val="100000"/>
              </a:lnSpc>
              <a:spcBef>
                <a:spcPct val="0"/>
              </a:spcBef>
              <a:buFontTx/>
              <a:buNone/>
            </a:pPr>
            <a:r>
              <a:rPr lang="en-GB" altLang="en-US" sz="1600" dirty="0">
                <a:solidFill>
                  <a:schemeClr val="tx1"/>
                </a:solidFill>
                <a:latin typeface="Twinkl" pitchFamily="2" charset="0"/>
              </a:rPr>
              <a:t>Waning Half Moon</a:t>
            </a:r>
          </a:p>
        </p:txBody>
      </p:sp>
      <p:grpSp>
        <p:nvGrpSpPr>
          <p:cNvPr id="2" name="Group 1"/>
          <p:cNvGrpSpPr/>
          <p:nvPr/>
        </p:nvGrpSpPr>
        <p:grpSpPr>
          <a:xfrm>
            <a:off x="2841625" y="2743293"/>
            <a:ext cx="3308955" cy="3266726"/>
            <a:chOff x="2070006" y="1090814"/>
            <a:chExt cx="4851400" cy="4789488"/>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06" y="2041727"/>
              <a:ext cx="28924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7781" y="4799214"/>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7781" y="1665489"/>
              <a:ext cx="541338"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3769" y="1090814"/>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8956" y="1665489"/>
              <a:ext cx="541338"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29006" y="5338964"/>
              <a:ext cx="541338"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0069" y="3218064"/>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58956" y="4799214"/>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70006" y="3214889"/>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68694" y="1836939"/>
              <a:ext cx="4603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39994" y="2273502"/>
              <a:ext cx="4603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41531" y="3279977"/>
              <a:ext cx="46196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1106" y="4284864"/>
              <a:ext cx="46196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59169" y="4688089"/>
              <a:ext cx="4603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60881" y="4264227"/>
              <a:ext cx="460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75219" y="3267277"/>
              <a:ext cx="4603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30719" y="2267152"/>
              <a:ext cx="4603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Box 12"/>
          <p:cNvSpPr txBox="1">
            <a:spLocks noChangeArrowheads="1"/>
          </p:cNvSpPr>
          <p:nvPr/>
        </p:nvSpPr>
        <p:spPr bwMode="auto">
          <a:xfrm>
            <a:off x="7599990" y="3986225"/>
            <a:ext cx="176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a:lstStyle>
          <a:p>
            <a:pPr>
              <a:lnSpc>
                <a:spcPct val="100000"/>
              </a:lnSpc>
              <a:spcBef>
                <a:spcPct val="0"/>
              </a:spcBef>
              <a:buFontTx/>
              <a:buNone/>
            </a:pPr>
            <a:r>
              <a:rPr lang="en-GB" altLang="en-US" dirty="0">
                <a:solidFill>
                  <a:schemeClr val="tx1"/>
                </a:solidFill>
              </a:rPr>
              <a:t>sunlight</a:t>
            </a:r>
          </a:p>
        </p:txBody>
      </p:sp>
      <p:sp>
        <p:nvSpPr>
          <p:cNvPr id="35" name="Arrow: Right 13">
            <a:extLst>
              <a:ext uri="{FF2B5EF4-FFF2-40B4-BE49-F238E27FC236}">
                <a16:creationId xmlns:a16="http://schemas.microsoft.com/office/drawing/2014/main" xmlns="" id="{0A7A6182-428A-48E9-AB60-32A78238E190}"/>
              </a:ext>
            </a:extLst>
          </p:cNvPr>
          <p:cNvSpPr/>
          <p:nvPr/>
        </p:nvSpPr>
        <p:spPr>
          <a:xfrm rot="10800000">
            <a:off x="7381875" y="4221861"/>
            <a:ext cx="1291773" cy="3683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a:p>
        </p:txBody>
      </p:sp>
      <p:sp>
        <p:nvSpPr>
          <p:cNvPr id="44" name="Title 20"/>
          <p:cNvSpPr txBox="1">
            <a:spLocks/>
          </p:cNvSpPr>
          <p:nvPr/>
        </p:nvSpPr>
        <p:spPr>
          <a:xfrm>
            <a:off x="552450" y="1684342"/>
            <a:ext cx="8029575" cy="626926"/>
          </a:xfrm>
          <a:prstGeom prst="rect">
            <a:avLst/>
          </a:prstGeom>
          <a:solidFill>
            <a:srgbClr val="90C8E5"/>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The Moon can also be described as a new moon (when none of it is visible from the Earth), half-moon and full moon.</a:t>
            </a:r>
          </a:p>
        </p:txBody>
      </p:sp>
    </p:spTree>
    <p:extLst>
      <p:ext uri="{BB962C8B-B14F-4D97-AF65-F5344CB8AC3E}">
        <p14:creationId xmlns:p14="http://schemas.microsoft.com/office/powerpoint/2010/main" val="392234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down)">
                                      <p:cBhvr>
                                        <p:cTn id="44" dur="500"/>
                                        <p:tgtEl>
                                          <p:spTgt spid="4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down)">
                                      <p:cBhvr>
                                        <p:cTn id="47" dur="500"/>
                                        <p:tgtEl>
                                          <p:spTgt spid="3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down)">
                                      <p:cBhvr>
                                        <p:cTn id="50" dur="500"/>
                                        <p:tgtEl>
                                          <p:spTgt spid="38"/>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down)">
                                      <p:cBhvr>
                                        <p:cTn id="53" dur="500"/>
                                        <p:tgtEl>
                                          <p:spTgt spid="3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down)">
                                      <p:cBhvr>
                                        <p:cTn id="56" dur="500"/>
                                        <p:tgtEl>
                                          <p:spTgt spid="22"/>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down)">
                                      <p:cBhvr>
                                        <p:cTn id="59" dur="500"/>
                                        <p:tgtEl>
                                          <p:spTgt spid="36"/>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down)">
                                      <p:cBhvr>
                                        <p:cTn id="62" dur="500"/>
                                        <p:tgtEl>
                                          <p:spTgt spid="43"/>
                                        </p:tgtEl>
                                      </p:cBhvr>
                                    </p:animEffect>
                                  </p:childTnLst>
                                </p:cTn>
                              </p:par>
                              <p:par>
                                <p:cTn id="63" presetID="22" presetClass="entr" presetSubtype="4" fill="hold" nodeType="with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ipe(down)">
                                      <p:cBhvr>
                                        <p:cTn id="65" dur="500"/>
                                        <p:tgtEl>
                                          <p:spTgt spid="2"/>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down)">
                                      <p:cBhvr>
                                        <p:cTn id="6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2" grpId="0" animBg="1"/>
      <p:bldP spid="41" grpId="0" animBg="1"/>
      <p:bldP spid="40" grpId="0" animBg="1"/>
      <p:bldP spid="37" grpId="0" animBg="1"/>
      <p:bldP spid="38" grpId="0" animBg="1"/>
      <p:bldP spid="39" grpId="0" animBg="1"/>
      <p:bldP spid="36" grpId="0" animBg="1"/>
      <p:bldP spid="16" grpId="0"/>
      <p:bldP spid="17" grpId="0"/>
      <p:bldP spid="18" grpId="0"/>
      <p:bldP spid="19" grpId="0"/>
      <p:bldP spid="20" grpId="0"/>
      <p:bldP spid="21" grpId="0"/>
      <p:bldP spid="22" grpId="0"/>
      <p:bldP spid="23" grpId="0"/>
      <p:bldP spid="34" grpId="0"/>
      <p:bldP spid="35"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p:cNvSpPr>
            <a:spLocks noGrp="1"/>
          </p:cNvSpPr>
          <p:nvPr>
            <p:ph type="title"/>
          </p:nvPr>
        </p:nvSpPr>
        <p:spPr>
          <a:xfrm>
            <a:off x="453573" y="657427"/>
            <a:ext cx="8220075" cy="994306"/>
          </a:xfrm>
          <a:prstGeom prst="rect">
            <a:avLst/>
          </a:prstGeom>
          <a:solidFill>
            <a:srgbClr val="0076B0"/>
          </a:solidFill>
        </p:spPr>
        <p:txBody>
          <a:bodyPr lIns="108000" tIns="108000" rIns="108000" bIns="108000"/>
          <a:lstStyle/>
          <a:p>
            <a:pPr algn="ctr"/>
            <a:r>
              <a:rPr lang="en-GB" sz="3600" dirty="0">
                <a:solidFill>
                  <a:srgbClr val="FFFFFF"/>
                </a:solidFill>
                <a:latin typeface="+mn-lt"/>
              </a:rPr>
              <a:t>What Can You Remember?</a:t>
            </a:r>
          </a:p>
        </p:txBody>
      </p:sp>
      <p:sp>
        <p:nvSpPr>
          <p:cNvPr id="5" name="Title 20"/>
          <p:cNvSpPr txBox="1">
            <a:spLocks/>
          </p:cNvSpPr>
          <p:nvPr/>
        </p:nvSpPr>
        <p:spPr>
          <a:xfrm>
            <a:off x="2385333" y="1794399"/>
            <a:ext cx="4356553" cy="443601"/>
          </a:xfrm>
          <a:prstGeom prst="rect">
            <a:avLst/>
          </a:prstGeom>
          <a:solidFill>
            <a:srgbClr val="90C8E5"/>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Can you guess the missing words?</a:t>
            </a:r>
          </a:p>
        </p:txBody>
      </p:sp>
      <p:sp>
        <p:nvSpPr>
          <p:cNvPr id="6" name="Rectangle 5"/>
          <p:cNvSpPr>
            <a:spLocks noChangeArrowheads="1"/>
          </p:cNvSpPr>
          <p:nvPr/>
        </p:nvSpPr>
        <p:spPr bwMode="auto">
          <a:xfrm>
            <a:off x="880609" y="2767041"/>
            <a:ext cx="76327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a:lstStyle>
          <a:p>
            <a:pPr eaLnBrk="1" hangingPunct="1"/>
            <a:r>
              <a:rPr lang="en-GB" altLang="en-US" dirty="0">
                <a:solidFill>
                  <a:schemeClr val="tx1"/>
                </a:solidFill>
              </a:rPr>
              <a:t>The Moon </a:t>
            </a:r>
            <a:r>
              <a:rPr lang="en-GB" altLang="en-US" u="sng" dirty="0"/>
              <a:t>                  </a:t>
            </a:r>
            <a:r>
              <a:rPr lang="en-GB" altLang="en-US" dirty="0">
                <a:solidFill>
                  <a:schemeClr val="tx1"/>
                </a:solidFill>
              </a:rPr>
              <a:t> the Earth once every 27.3 </a:t>
            </a:r>
            <a:r>
              <a:rPr lang="en-GB" altLang="en-US" u="sng" dirty="0"/>
              <a:t>                   </a:t>
            </a:r>
            <a:r>
              <a:rPr lang="en-GB" altLang="en-US" dirty="0">
                <a:solidFill>
                  <a:schemeClr val="tx1"/>
                </a:solidFill>
              </a:rPr>
              <a:t>. </a:t>
            </a:r>
          </a:p>
          <a:p>
            <a:pPr eaLnBrk="1" hangingPunct="1"/>
            <a:endParaRPr lang="en-GB" altLang="en-US" dirty="0"/>
          </a:p>
          <a:p>
            <a:pPr eaLnBrk="1" hangingPunct="1"/>
            <a:endParaRPr lang="en-GB" altLang="en-US" dirty="0"/>
          </a:p>
          <a:p>
            <a:pPr eaLnBrk="1" hangingPunct="1"/>
            <a:r>
              <a:rPr lang="en-GB" altLang="en-US" dirty="0">
                <a:solidFill>
                  <a:schemeClr val="tx1"/>
                </a:solidFill>
              </a:rPr>
              <a:t>When we can gradually see more of the Moon, it is called </a:t>
            </a:r>
            <a:r>
              <a:rPr lang="en-GB" altLang="en-US" u="sng" dirty="0"/>
              <a:t>                      </a:t>
            </a:r>
            <a:r>
              <a:rPr lang="en-GB" altLang="en-US" dirty="0">
                <a:solidFill>
                  <a:schemeClr val="tx1"/>
                </a:solidFill>
              </a:rPr>
              <a:t>. </a:t>
            </a:r>
          </a:p>
          <a:p>
            <a:pPr eaLnBrk="1" hangingPunct="1"/>
            <a:endParaRPr lang="en-GB" altLang="en-US" dirty="0">
              <a:solidFill>
                <a:schemeClr val="tx1"/>
              </a:solidFill>
            </a:endParaRPr>
          </a:p>
          <a:p>
            <a:pPr eaLnBrk="1" hangingPunct="1"/>
            <a:endParaRPr lang="en-GB" altLang="en-US" dirty="0">
              <a:solidFill>
                <a:srgbClr val="FF0000"/>
              </a:solidFill>
            </a:endParaRPr>
          </a:p>
          <a:p>
            <a:pPr eaLnBrk="1" hangingPunct="1">
              <a:lnSpc>
                <a:spcPct val="100000"/>
              </a:lnSpc>
              <a:spcBef>
                <a:spcPct val="0"/>
              </a:spcBef>
              <a:buFont typeface="Arial" panose="020B0604020202020204" pitchFamily="34" charset="0"/>
              <a:buNone/>
            </a:pPr>
            <a:r>
              <a:rPr lang="en-GB" altLang="en-US" dirty="0">
                <a:solidFill>
                  <a:schemeClr val="tx1"/>
                </a:solidFill>
              </a:rPr>
              <a:t>When we can gradually see less of the Moon, it is called </a:t>
            </a:r>
            <a:r>
              <a:rPr lang="en-GB" altLang="en-US" u="sng" dirty="0">
                <a:solidFill>
                  <a:schemeClr val="tx1"/>
                </a:solidFill>
              </a:rPr>
              <a:t>                   </a:t>
            </a:r>
            <a:r>
              <a:rPr lang="en-GB" altLang="en-US" dirty="0">
                <a:solidFill>
                  <a:schemeClr val="tx1"/>
                </a:solidFill>
              </a:rPr>
              <a:t>. </a:t>
            </a:r>
          </a:p>
          <a:p>
            <a:pPr eaLnBrk="1" hangingPunct="1">
              <a:lnSpc>
                <a:spcPct val="100000"/>
              </a:lnSpc>
              <a:spcBef>
                <a:spcPct val="0"/>
              </a:spcBef>
              <a:buFont typeface="Arial" panose="020B0604020202020204" pitchFamily="34" charset="0"/>
              <a:buNone/>
            </a:pPr>
            <a:endParaRPr lang="en-GB" altLang="en-US" dirty="0"/>
          </a:p>
        </p:txBody>
      </p:sp>
      <p:sp>
        <p:nvSpPr>
          <p:cNvPr id="7" name="Title 20"/>
          <p:cNvSpPr txBox="1">
            <a:spLocks/>
          </p:cNvSpPr>
          <p:nvPr/>
        </p:nvSpPr>
        <p:spPr>
          <a:xfrm>
            <a:off x="2128159" y="2545240"/>
            <a:ext cx="957942" cy="443601"/>
          </a:xfrm>
          <a:prstGeom prst="rect">
            <a:avLst/>
          </a:prstGeom>
          <a:solidFill>
            <a:srgbClr val="90C8E5"/>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orbits</a:t>
            </a:r>
          </a:p>
        </p:txBody>
      </p:sp>
      <p:sp>
        <p:nvSpPr>
          <p:cNvPr id="8" name="Title 20"/>
          <p:cNvSpPr txBox="1">
            <a:spLocks/>
          </p:cNvSpPr>
          <p:nvPr/>
        </p:nvSpPr>
        <p:spPr>
          <a:xfrm>
            <a:off x="6119134" y="2545239"/>
            <a:ext cx="957942" cy="443601"/>
          </a:xfrm>
          <a:prstGeom prst="rect">
            <a:avLst/>
          </a:prstGeom>
          <a:solidFill>
            <a:srgbClr val="90C8E5"/>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days</a:t>
            </a:r>
          </a:p>
        </p:txBody>
      </p:sp>
      <p:sp>
        <p:nvSpPr>
          <p:cNvPr id="9" name="Title 20"/>
          <p:cNvSpPr txBox="1">
            <a:spLocks/>
          </p:cNvSpPr>
          <p:nvPr/>
        </p:nvSpPr>
        <p:spPr>
          <a:xfrm>
            <a:off x="6976383" y="3343705"/>
            <a:ext cx="1148441" cy="443601"/>
          </a:xfrm>
          <a:prstGeom prst="rect">
            <a:avLst/>
          </a:prstGeom>
          <a:solidFill>
            <a:srgbClr val="90C8E5"/>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waxing</a:t>
            </a:r>
          </a:p>
        </p:txBody>
      </p:sp>
      <p:sp>
        <p:nvSpPr>
          <p:cNvPr id="10" name="Title 20"/>
          <p:cNvSpPr txBox="1">
            <a:spLocks/>
          </p:cNvSpPr>
          <p:nvPr/>
        </p:nvSpPr>
        <p:spPr>
          <a:xfrm>
            <a:off x="6741886" y="4177656"/>
            <a:ext cx="1148441" cy="443601"/>
          </a:xfrm>
          <a:prstGeom prst="rect">
            <a:avLst/>
          </a:prstGeom>
          <a:solidFill>
            <a:srgbClr val="90C8E5"/>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waning</a:t>
            </a:r>
          </a:p>
        </p:txBody>
      </p:sp>
    </p:spTree>
    <p:extLst>
      <p:ext uri="{BB962C8B-B14F-4D97-AF65-F5344CB8AC3E}">
        <p14:creationId xmlns:p14="http://schemas.microsoft.com/office/powerpoint/2010/main" val="349015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wipe(down)">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0"/>
          <p:cNvSpPr txBox="1">
            <a:spLocks/>
          </p:cNvSpPr>
          <p:nvPr/>
        </p:nvSpPr>
        <p:spPr>
          <a:xfrm>
            <a:off x="1197866" y="4768573"/>
            <a:ext cx="4183760" cy="495108"/>
          </a:xfrm>
          <a:prstGeom prst="rect">
            <a:avLst/>
          </a:prstGeom>
          <a:solidFill>
            <a:srgbClr val="90C8E5"/>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3600" dirty="0">
              <a:solidFill>
                <a:srgbClr val="FFFFFF"/>
              </a:solidFill>
              <a:latin typeface="+mn-lt"/>
            </a:endParaRPr>
          </a:p>
        </p:txBody>
      </p:sp>
      <p:sp>
        <p:nvSpPr>
          <p:cNvPr id="11" name="Rectangle 10"/>
          <p:cNvSpPr/>
          <p:nvPr/>
        </p:nvSpPr>
        <p:spPr>
          <a:xfrm>
            <a:off x="1597915" y="4768573"/>
            <a:ext cx="2068785" cy="495108"/>
          </a:xfrm>
          <a:prstGeom prst="rect">
            <a:avLst/>
          </a:prstGeom>
          <a:solidFill>
            <a:srgbClr val="90C8E5"/>
          </a:solidFill>
          <a:ln>
            <a:noFill/>
          </a:ln>
          <a:effectLst>
            <a:softEdge rad="0"/>
          </a:effectLst>
        </p:spPr>
        <p:txBody>
          <a:bodyPr wrap="square" lIns="108000" tIns="108000" rIns="108000" bIns="108000">
            <a:spAutoFit/>
          </a:bodyPr>
          <a:lstStyle/>
          <a:p>
            <a:pPr>
              <a:spcBef>
                <a:spcPct val="0"/>
              </a:spcBef>
            </a:pPr>
            <a:r>
              <a:rPr lang="en-GB" altLang="en-US" dirty="0"/>
              <a:t>Talk about it</a:t>
            </a:r>
          </a:p>
        </p:txBody>
      </p:sp>
      <p:sp>
        <p:nvSpPr>
          <p:cNvPr id="21" name="Title 20"/>
          <p:cNvSpPr>
            <a:spLocks noGrp="1"/>
          </p:cNvSpPr>
          <p:nvPr>
            <p:ph type="title"/>
          </p:nvPr>
        </p:nvSpPr>
        <p:spPr>
          <a:xfrm>
            <a:off x="453573" y="657427"/>
            <a:ext cx="8220075" cy="994306"/>
          </a:xfrm>
          <a:prstGeom prst="rect">
            <a:avLst/>
          </a:prstGeom>
          <a:solidFill>
            <a:srgbClr val="0076B0"/>
          </a:solidFill>
        </p:spPr>
        <p:txBody>
          <a:bodyPr/>
          <a:lstStyle/>
          <a:p>
            <a:r>
              <a:rPr lang="en-GB" sz="3600" dirty="0">
                <a:solidFill>
                  <a:srgbClr val="FFFFFF"/>
                </a:solidFill>
                <a:latin typeface="+mn-lt"/>
              </a:rPr>
              <a:t>The Moon</a:t>
            </a:r>
          </a:p>
        </p:txBody>
      </p:sp>
      <p:sp>
        <p:nvSpPr>
          <p:cNvPr id="5" name="Rectangle 4"/>
          <p:cNvSpPr/>
          <p:nvPr/>
        </p:nvSpPr>
        <p:spPr>
          <a:xfrm>
            <a:off x="680150" y="1866284"/>
            <a:ext cx="7632700" cy="276999"/>
          </a:xfrm>
          <a:prstGeom prst="rect">
            <a:avLst/>
          </a:prstGeom>
        </p:spPr>
        <p:txBody>
          <a:bodyPr wrap="square" lIns="0" tIns="0" rIns="0" bIns="0">
            <a:spAutoFit/>
          </a:bodyPr>
          <a:lstStyle/>
          <a:p>
            <a:pPr algn="ctr">
              <a:spcBef>
                <a:spcPct val="0"/>
              </a:spcBef>
            </a:pPr>
            <a:r>
              <a:rPr lang="en-GB" altLang="en-US" dirty="0"/>
              <a:t>Why can we see the Moon in the sky at night?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3983" y="3651453"/>
            <a:ext cx="2459252" cy="2456115"/>
          </a:xfrm>
          <a:prstGeom prst="rect">
            <a:avLst/>
          </a:prstGeom>
        </p:spPr>
      </p:pic>
      <p:sp>
        <p:nvSpPr>
          <p:cNvPr id="7" name="Rectangle 6"/>
          <p:cNvSpPr/>
          <p:nvPr/>
        </p:nvSpPr>
        <p:spPr>
          <a:xfrm>
            <a:off x="680150" y="2388850"/>
            <a:ext cx="7632700" cy="276999"/>
          </a:xfrm>
          <a:prstGeom prst="rect">
            <a:avLst/>
          </a:prstGeom>
        </p:spPr>
        <p:txBody>
          <a:bodyPr wrap="square" lIns="0" tIns="0" rIns="0" bIns="0">
            <a:spAutoFit/>
          </a:bodyPr>
          <a:lstStyle/>
          <a:p>
            <a:pPr algn="ctr">
              <a:spcBef>
                <a:spcPct val="0"/>
              </a:spcBef>
            </a:pPr>
            <a:r>
              <a:rPr lang="en-GB" altLang="en-US" dirty="0"/>
              <a:t>Why does the Moon look different at certain times?</a:t>
            </a:r>
          </a:p>
        </p:txBody>
      </p:sp>
      <p:sp>
        <p:nvSpPr>
          <p:cNvPr id="8" name="Rectangle 7"/>
          <p:cNvSpPr/>
          <p:nvPr/>
        </p:nvSpPr>
        <p:spPr>
          <a:xfrm>
            <a:off x="747259" y="2911417"/>
            <a:ext cx="7632700" cy="276999"/>
          </a:xfrm>
          <a:prstGeom prst="rect">
            <a:avLst/>
          </a:prstGeom>
        </p:spPr>
        <p:txBody>
          <a:bodyPr wrap="square" lIns="0" tIns="0" rIns="0" bIns="0">
            <a:spAutoFit/>
          </a:bodyPr>
          <a:lstStyle/>
          <a:p>
            <a:pPr algn="ctr">
              <a:spcBef>
                <a:spcPct val="0"/>
              </a:spcBef>
            </a:pPr>
            <a:r>
              <a:rPr lang="en-GB" altLang="en-US" dirty="0"/>
              <a:t>Can the Moon ever be seen in the day?</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nextCondLst>
                <p:cond evt="onClick" delay="0">
                  <p:tgtEl>
                    <p:spTgt spid="11"/>
                  </p:tgtEl>
                </p:cond>
              </p:nextCondLst>
            </p:seq>
          </p:childTnLst>
        </p:cTn>
      </p:par>
    </p:tnLst>
    <p:bldLst>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0"/>
          <p:cNvSpPr txBox="1">
            <a:spLocks/>
          </p:cNvSpPr>
          <p:nvPr/>
        </p:nvSpPr>
        <p:spPr>
          <a:xfrm>
            <a:off x="3597958" y="1823183"/>
            <a:ext cx="5075690" cy="994306"/>
          </a:xfrm>
          <a:prstGeom prst="rect">
            <a:avLst/>
          </a:prstGeom>
          <a:solidFill>
            <a:srgbClr val="90C8E5"/>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altLang="en-US" sz="1800" b="0" dirty="0">
                <a:solidFill>
                  <a:schemeClr val="tx1"/>
                </a:solidFill>
              </a:rPr>
              <a:t>Earth’s moon is not a planet but is a </a:t>
            </a:r>
            <a:r>
              <a:rPr lang="en-GB" altLang="en-US" sz="1800" dirty="0">
                <a:solidFill>
                  <a:schemeClr val="tx1"/>
                </a:solidFill>
              </a:rPr>
              <a:t>satellite</a:t>
            </a:r>
            <a:r>
              <a:rPr lang="en-GB" altLang="en-US" sz="1800" b="0" dirty="0">
                <a:solidFill>
                  <a:schemeClr val="tx1"/>
                </a:solidFill>
              </a:rPr>
              <a:t> which orbits Earth. It is around a quarter of the size of Earth, with a diameter of </a:t>
            </a:r>
            <a:r>
              <a:rPr lang="en-GB" altLang="en-US" sz="1800" b="0" dirty="0"/>
              <a:t>3,476km.</a:t>
            </a:r>
            <a:endParaRPr lang="en-GB" altLang="en-US" sz="1800" b="0" dirty="0">
              <a:solidFill>
                <a:schemeClr val="tx1"/>
              </a:solidFill>
            </a:endParaRPr>
          </a:p>
        </p:txBody>
      </p:sp>
      <p:sp>
        <p:nvSpPr>
          <p:cNvPr id="3" name="Title 20"/>
          <p:cNvSpPr>
            <a:spLocks noGrp="1"/>
          </p:cNvSpPr>
          <p:nvPr>
            <p:ph type="title"/>
          </p:nvPr>
        </p:nvSpPr>
        <p:spPr>
          <a:xfrm>
            <a:off x="453573" y="657427"/>
            <a:ext cx="8220075" cy="994306"/>
          </a:xfrm>
          <a:prstGeom prst="rect">
            <a:avLst/>
          </a:prstGeom>
          <a:solidFill>
            <a:srgbClr val="0076B0"/>
          </a:solidFill>
        </p:spPr>
        <p:txBody>
          <a:bodyPr/>
          <a:lstStyle/>
          <a:p>
            <a:r>
              <a:rPr lang="en-GB" sz="3600" dirty="0">
                <a:solidFill>
                  <a:srgbClr val="FFFFFF"/>
                </a:solidFill>
                <a:latin typeface="+mn-lt"/>
              </a:rPr>
              <a:t>What Is the Moon?</a:t>
            </a:r>
          </a:p>
        </p:txBody>
      </p:sp>
      <p:sp>
        <p:nvSpPr>
          <p:cNvPr id="12" name="Title 20"/>
          <p:cNvSpPr txBox="1">
            <a:spLocks/>
          </p:cNvSpPr>
          <p:nvPr/>
        </p:nvSpPr>
        <p:spPr>
          <a:xfrm>
            <a:off x="3606349" y="4898369"/>
            <a:ext cx="5067299" cy="772891"/>
          </a:xfrm>
          <a:prstGeom prst="rect">
            <a:avLst/>
          </a:prstGeom>
          <a:solidFill>
            <a:srgbClr val="90C8E5"/>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altLang="en-US" sz="1800" b="0" dirty="0"/>
              <a:t>The Moon has a thick outer layer of hard rock and is covered in </a:t>
            </a:r>
            <a:r>
              <a:rPr lang="en-GB" altLang="en-US" sz="1800" b="0" dirty="0" err="1"/>
              <a:t>regolith</a:t>
            </a:r>
            <a:r>
              <a:rPr lang="en-GB" altLang="en-US" sz="1800" b="0" dirty="0"/>
              <a:t>, Moon soil. </a:t>
            </a:r>
          </a:p>
        </p:txBody>
      </p:sp>
      <p:sp>
        <p:nvSpPr>
          <p:cNvPr id="13" name="Title 20"/>
          <p:cNvSpPr txBox="1">
            <a:spLocks/>
          </p:cNvSpPr>
          <p:nvPr/>
        </p:nvSpPr>
        <p:spPr>
          <a:xfrm>
            <a:off x="3048001" y="2959194"/>
            <a:ext cx="5625648" cy="1797469"/>
          </a:xfrm>
          <a:prstGeom prst="rect">
            <a:avLst/>
          </a:prstGeom>
          <a:solidFill>
            <a:schemeClr val="bg1"/>
          </a:solidFill>
          <a:ln w="25400">
            <a:solidFill>
              <a:srgbClr val="0076B0"/>
            </a:solid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 Scientists aren’t sure exactly how the Moon was</a:t>
            </a:r>
          </a:p>
          <a:p>
            <a:pPr>
              <a:lnSpc>
                <a:spcPct val="100000"/>
              </a:lnSpc>
            </a:pPr>
            <a:r>
              <a:rPr lang="en-GB" altLang="en-US" sz="1800" b="0" dirty="0">
                <a:solidFill>
                  <a:schemeClr val="tx1"/>
                </a:solidFill>
              </a:rPr>
              <a:t> formed, although the main theory is that around</a:t>
            </a:r>
          </a:p>
          <a:p>
            <a:pPr>
              <a:lnSpc>
                <a:spcPct val="100000"/>
              </a:lnSpc>
            </a:pPr>
            <a:r>
              <a:rPr lang="en-GB" altLang="en-US" sz="1800" b="0" dirty="0">
                <a:solidFill>
                  <a:schemeClr val="tx1"/>
                </a:solidFill>
              </a:rPr>
              <a:t> 4.5 billion years ago, a body the size of Mars crashed in to Earth. The debris from this crash is believed to have formed the Moon.</a:t>
            </a:r>
          </a:p>
        </p:txBody>
      </p:sp>
      <p:sp>
        <p:nvSpPr>
          <p:cNvPr id="14" name="Title 20"/>
          <p:cNvSpPr txBox="1">
            <a:spLocks/>
          </p:cNvSpPr>
          <p:nvPr/>
        </p:nvSpPr>
        <p:spPr>
          <a:xfrm>
            <a:off x="623322" y="5276850"/>
            <a:ext cx="2424679" cy="990599"/>
          </a:xfrm>
          <a:prstGeom prst="rect">
            <a:avLst/>
          </a:prstGeom>
          <a:solidFill>
            <a:schemeClr val="bg1"/>
          </a:solidFill>
          <a:ln w="25400">
            <a:solidFill>
              <a:srgbClr val="0076B0"/>
            </a:solid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dirty="0"/>
              <a:t>satellite</a:t>
            </a:r>
            <a:r>
              <a:rPr lang="en-GB" altLang="en-US" sz="1800" b="0" dirty="0"/>
              <a:t> – A body in space that orbits a planet.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637" y="2320336"/>
            <a:ext cx="2713719" cy="2710257"/>
          </a:xfrm>
          <a:prstGeom prst="rect">
            <a:avLst/>
          </a:prstGeom>
        </p:spPr>
      </p:pic>
    </p:spTree>
    <p:extLst>
      <p:ext uri="{BB962C8B-B14F-4D97-AF65-F5344CB8AC3E}">
        <p14:creationId xmlns:p14="http://schemas.microsoft.com/office/powerpoint/2010/main" val="333859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0"/>
          <p:cNvSpPr txBox="1">
            <a:spLocks/>
          </p:cNvSpPr>
          <p:nvPr/>
        </p:nvSpPr>
        <p:spPr>
          <a:xfrm>
            <a:off x="727075" y="2475408"/>
            <a:ext cx="3549650" cy="541014"/>
          </a:xfrm>
          <a:prstGeom prst="rect">
            <a:avLst/>
          </a:prstGeom>
          <a:solidFill>
            <a:srgbClr val="90C8E5"/>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altLang="en-US" sz="1800" b="0" dirty="0"/>
              <a:t>The Moon orbits the Earth once every 27.3 days.</a:t>
            </a:r>
          </a:p>
        </p:txBody>
      </p:sp>
      <p:sp>
        <p:nvSpPr>
          <p:cNvPr id="8" name="Title 20"/>
          <p:cNvSpPr txBox="1">
            <a:spLocks/>
          </p:cNvSpPr>
          <p:nvPr/>
        </p:nvSpPr>
        <p:spPr>
          <a:xfrm>
            <a:off x="727075" y="3124200"/>
            <a:ext cx="3654425" cy="2435017"/>
          </a:xfrm>
          <a:prstGeom prst="rect">
            <a:avLst/>
          </a:prstGeom>
          <a:solidFill>
            <a:schemeClr val="bg1"/>
          </a:solidFill>
          <a:ln w="25400">
            <a:solidFill>
              <a:srgbClr val="0076B0"/>
            </a:solid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altLang="en-US" sz="1800" b="0" dirty="0"/>
              <a:t>The Moon orbits the Earth in </a:t>
            </a:r>
          </a:p>
          <a:p>
            <a:r>
              <a:rPr lang="en-GB" altLang="en-US" sz="1800" b="0" dirty="0"/>
              <a:t>an oval-shaped path called an ellipse. Because of this shape, </a:t>
            </a:r>
          </a:p>
          <a:p>
            <a:r>
              <a:rPr lang="en-GB" altLang="en-US" sz="1800" b="0" dirty="0"/>
              <a:t>the Moon is sometimes nearer</a:t>
            </a:r>
          </a:p>
          <a:p>
            <a:r>
              <a:rPr lang="en-GB" altLang="en-US" sz="1800" b="0" dirty="0"/>
              <a:t>and sometimes further away </a:t>
            </a:r>
          </a:p>
          <a:p>
            <a:r>
              <a:rPr lang="en-GB" altLang="en-US" sz="1800" b="0" dirty="0"/>
              <a:t>from Earth. The range of </a:t>
            </a:r>
          </a:p>
          <a:p>
            <a:r>
              <a:rPr lang="en-GB" altLang="en-US" sz="1800" b="0" dirty="0"/>
              <a:t>distance is from 364,397 km </a:t>
            </a:r>
          </a:p>
          <a:p>
            <a:r>
              <a:rPr lang="en-GB" altLang="en-US" sz="1800" b="0" dirty="0"/>
              <a:t>to 406,731 km.</a:t>
            </a:r>
          </a:p>
        </p:txBody>
      </p:sp>
      <p:sp>
        <p:nvSpPr>
          <p:cNvPr id="3" name="Title 20"/>
          <p:cNvSpPr>
            <a:spLocks noGrp="1"/>
          </p:cNvSpPr>
          <p:nvPr>
            <p:ph type="title"/>
          </p:nvPr>
        </p:nvSpPr>
        <p:spPr>
          <a:xfrm>
            <a:off x="453573" y="657427"/>
            <a:ext cx="8220075" cy="994306"/>
          </a:xfrm>
          <a:prstGeom prst="rect">
            <a:avLst/>
          </a:prstGeom>
          <a:solidFill>
            <a:srgbClr val="0076B0"/>
          </a:solidFill>
        </p:spPr>
        <p:txBody>
          <a:bodyPr/>
          <a:lstStyle/>
          <a:p>
            <a:r>
              <a:rPr lang="en-GB" sz="3600" dirty="0">
                <a:solidFill>
                  <a:srgbClr val="FFFFFF"/>
                </a:solidFill>
                <a:latin typeface="+mn-lt"/>
              </a:rPr>
              <a:t>The Movement of the Moon - Orbit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1475" y="2475408"/>
            <a:ext cx="4492173" cy="3109133"/>
          </a:xfrm>
          <a:prstGeom prst="rect">
            <a:avLst/>
          </a:prstGeom>
        </p:spPr>
      </p:pic>
    </p:spTree>
    <p:extLst>
      <p:ext uri="{BB962C8B-B14F-4D97-AF65-F5344CB8AC3E}">
        <p14:creationId xmlns:p14="http://schemas.microsoft.com/office/powerpoint/2010/main" val="12744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0"/>
          <p:cNvSpPr txBox="1">
            <a:spLocks/>
          </p:cNvSpPr>
          <p:nvPr/>
        </p:nvSpPr>
        <p:spPr>
          <a:xfrm>
            <a:off x="1181100" y="3225943"/>
            <a:ext cx="4381500" cy="723900"/>
          </a:xfrm>
          <a:prstGeom prst="rect">
            <a:avLst/>
          </a:prstGeom>
          <a:solidFill>
            <a:schemeClr val="bg1"/>
          </a:solidFill>
          <a:ln w="25400">
            <a:solidFill>
              <a:srgbClr val="0076B0"/>
            </a:solidFill>
          </a:ln>
        </p:spPr>
        <p:txBody>
          <a:bodyPr vert="horz" lIns="0" tIns="108000" rIns="46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It takes 28 days for the Moon to rotate once.</a:t>
            </a:r>
          </a:p>
        </p:txBody>
      </p:sp>
      <p:sp>
        <p:nvSpPr>
          <p:cNvPr id="9" name="Title 20"/>
          <p:cNvSpPr txBox="1">
            <a:spLocks/>
          </p:cNvSpPr>
          <p:nvPr/>
        </p:nvSpPr>
        <p:spPr>
          <a:xfrm>
            <a:off x="552449" y="4085779"/>
            <a:ext cx="5114926" cy="1770002"/>
          </a:xfrm>
          <a:prstGeom prst="rect">
            <a:avLst/>
          </a:prstGeom>
          <a:solidFill>
            <a:srgbClr val="90C8E5"/>
          </a:solidFill>
          <a:ln w="25400">
            <a:noFill/>
          </a:ln>
        </p:spPr>
        <p:txBody>
          <a:bodyPr vert="horz" lIns="0" tIns="108000" rIns="504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Because the Moon spins and orbits at </a:t>
            </a:r>
          </a:p>
          <a:p>
            <a:pPr>
              <a:lnSpc>
                <a:spcPct val="100000"/>
              </a:lnSpc>
            </a:pPr>
            <a:r>
              <a:rPr lang="en-GB" altLang="en-US" sz="1800" b="0" dirty="0">
                <a:solidFill>
                  <a:schemeClr val="tx1"/>
                </a:solidFill>
              </a:rPr>
              <a:t>the same rate of time, it appears to be </a:t>
            </a:r>
          </a:p>
          <a:p>
            <a:pPr>
              <a:lnSpc>
                <a:spcPct val="100000"/>
              </a:lnSpc>
            </a:pPr>
            <a:r>
              <a:rPr lang="en-GB" altLang="en-US" sz="1800" b="0" dirty="0">
                <a:solidFill>
                  <a:schemeClr val="tx1"/>
                </a:solidFill>
              </a:rPr>
              <a:t>still from Earth. Scientists call this </a:t>
            </a:r>
          </a:p>
          <a:p>
            <a:pPr>
              <a:lnSpc>
                <a:spcPct val="100000"/>
              </a:lnSpc>
            </a:pPr>
            <a:r>
              <a:rPr lang="en-GB" altLang="en-US" sz="1800" b="0" dirty="0">
                <a:solidFill>
                  <a:schemeClr val="tx1"/>
                </a:solidFill>
              </a:rPr>
              <a:t>‘</a:t>
            </a:r>
            <a:r>
              <a:rPr lang="en-GB" altLang="en-US" sz="1800" b="0" dirty="0"/>
              <a:t>synchronous rotation’. The word ‘synchronise’ means that things happen </a:t>
            </a:r>
          </a:p>
          <a:p>
            <a:pPr>
              <a:lnSpc>
                <a:spcPct val="100000"/>
              </a:lnSpc>
            </a:pPr>
            <a:r>
              <a:rPr lang="en-GB" altLang="en-US" sz="1800" b="0" dirty="0"/>
              <a:t>at the same time.</a:t>
            </a:r>
            <a:endParaRPr lang="en-GB" altLang="en-US" sz="1800" b="0" dirty="0">
              <a:solidFill>
                <a:schemeClr val="tx1"/>
              </a:solidFill>
            </a:endParaRPr>
          </a:p>
        </p:txBody>
      </p:sp>
      <p:sp>
        <p:nvSpPr>
          <p:cNvPr id="3" name="Title 20"/>
          <p:cNvSpPr>
            <a:spLocks noGrp="1"/>
          </p:cNvSpPr>
          <p:nvPr>
            <p:ph type="title"/>
          </p:nvPr>
        </p:nvSpPr>
        <p:spPr>
          <a:xfrm>
            <a:off x="453573" y="657427"/>
            <a:ext cx="8220075" cy="994306"/>
          </a:xfrm>
          <a:prstGeom prst="rect">
            <a:avLst/>
          </a:prstGeom>
          <a:solidFill>
            <a:srgbClr val="0076B0"/>
          </a:solidFill>
        </p:spPr>
        <p:txBody>
          <a:bodyPr lIns="108000" tIns="108000" rIns="108000" bIns="108000"/>
          <a:lstStyle/>
          <a:p>
            <a:pPr algn="ctr"/>
            <a:r>
              <a:rPr lang="en-GB" sz="3600" dirty="0">
                <a:solidFill>
                  <a:srgbClr val="FFFFFF"/>
                </a:solidFill>
                <a:latin typeface="+mn-lt"/>
              </a:rPr>
              <a:t>The Movement of the Moon - Rotation</a:t>
            </a:r>
          </a:p>
        </p:txBody>
      </p:sp>
      <p:sp>
        <p:nvSpPr>
          <p:cNvPr id="7" name="Title 20"/>
          <p:cNvSpPr txBox="1">
            <a:spLocks/>
          </p:cNvSpPr>
          <p:nvPr/>
        </p:nvSpPr>
        <p:spPr>
          <a:xfrm>
            <a:off x="552450" y="2045179"/>
            <a:ext cx="4533900" cy="1044828"/>
          </a:xfrm>
          <a:prstGeom prst="rect">
            <a:avLst/>
          </a:prstGeom>
          <a:solidFill>
            <a:srgbClr val="90C8E5"/>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Just like the Earth, the Moon rotates </a:t>
            </a:r>
          </a:p>
          <a:p>
            <a:pPr>
              <a:lnSpc>
                <a:spcPct val="100000"/>
              </a:lnSpc>
            </a:pPr>
            <a:r>
              <a:rPr lang="en-GB" altLang="en-US" sz="1800" b="0" dirty="0">
                <a:solidFill>
                  <a:schemeClr val="tx1"/>
                </a:solidFill>
              </a:rPr>
              <a:t>on its axis. This rotation is anticlockwise, </a:t>
            </a:r>
          </a:p>
          <a:p>
            <a:pPr>
              <a:lnSpc>
                <a:spcPct val="100000"/>
              </a:lnSpc>
            </a:pPr>
            <a:r>
              <a:rPr lang="en-GB" altLang="en-US" sz="1800" b="0" dirty="0">
                <a:solidFill>
                  <a:schemeClr val="tx1"/>
                </a:solidFill>
              </a:rPr>
              <a:t>just like the Earth’s.</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4086" r="16475"/>
          <a:stretch/>
        </p:blipFill>
        <p:spPr>
          <a:xfrm>
            <a:off x="4930323" y="2043906"/>
            <a:ext cx="3743325" cy="3811875"/>
          </a:xfrm>
          <a:prstGeom prst="rect">
            <a:avLst/>
          </a:prstGeom>
        </p:spPr>
      </p:pic>
    </p:spTree>
    <p:extLst>
      <p:ext uri="{BB962C8B-B14F-4D97-AF65-F5344CB8AC3E}">
        <p14:creationId xmlns:p14="http://schemas.microsoft.com/office/powerpoint/2010/main" val="168639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p:cNvSpPr>
            <a:spLocks noGrp="1"/>
          </p:cNvSpPr>
          <p:nvPr>
            <p:ph type="title"/>
          </p:nvPr>
        </p:nvSpPr>
        <p:spPr>
          <a:xfrm>
            <a:off x="453573" y="657427"/>
            <a:ext cx="8220075" cy="994306"/>
          </a:xfrm>
          <a:prstGeom prst="rect">
            <a:avLst/>
          </a:prstGeom>
          <a:solidFill>
            <a:srgbClr val="0076B0"/>
          </a:solidFill>
        </p:spPr>
        <p:txBody>
          <a:bodyPr lIns="108000" tIns="108000" rIns="108000" bIns="108000"/>
          <a:lstStyle/>
          <a:p>
            <a:pPr algn="ctr"/>
            <a:r>
              <a:rPr lang="en-GB" sz="3600" dirty="0">
                <a:solidFill>
                  <a:srgbClr val="FFFFFF"/>
                </a:solidFill>
                <a:latin typeface="+mn-lt"/>
              </a:rPr>
              <a:t>The Far Side of the Moon</a:t>
            </a:r>
          </a:p>
        </p:txBody>
      </p:sp>
      <p:sp>
        <p:nvSpPr>
          <p:cNvPr id="8" name="Title 20"/>
          <p:cNvSpPr txBox="1">
            <a:spLocks/>
          </p:cNvSpPr>
          <p:nvPr/>
        </p:nvSpPr>
        <p:spPr>
          <a:xfrm>
            <a:off x="872672" y="1826718"/>
            <a:ext cx="7381875" cy="1044828"/>
          </a:xfrm>
          <a:prstGeom prst="rect">
            <a:avLst/>
          </a:prstGeom>
          <a:solidFill>
            <a:srgbClr val="90C8E5"/>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The Earth and the Moon both rotate for the same length of time. This is called tidal locking. Because of this tidal locking, we only ever see one side of the Moon from Earth. </a:t>
            </a:r>
          </a:p>
        </p:txBody>
      </p:sp>
      <p:sp>
        <p:nvSpPr>
          <p:cNvPr id="9" name="Title 20"/>
          <p:cNvSpPr txBox="1">
            <a:spLocks/>
          </p:cNvSpPr>
          <p:nvPr/>
        </p:nvSpPr>
        <p:spPr>
          <a:xfrm>
            <a:off x="435656" y="3351330"/>
            <a:ext cx="5050743" cy="3062529"/>
          </a:xfrm>
          <a:prstGeom prst="rect">
            <a:avLst/>
          </a:prstGeom>
          <a:solidFill>
            <a:schemeClr val="bg1"/>
          </a:solidFill>
          <a:ln w="25400">
            <a:solidFill>
              <a:srgbClr val="0076B0"/>
            </a:solid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endParaRPr lang="en-GB" altLang="en-US" sz="1800" b="0" dirty="0">
              <a:solidFill>
                <a:schemeClr val="tx1"/>
              </a:solidFill>
            </a:endParaRPr>
          </a:p>
          <a:p>
            <a:pPr>
              <a:lnSpc>
                <a:spcPct val="100000"/>
              </a:lnSpc>
            </a:pPr>
            <a:r>
              <a:rPr lang="en-GB" altLang="en-US" sz="1800" b="0" dirty="0">
                <a:solidFill>
                  <a:schemeClr val="tx1"/>
                </a:solidFill>
              </a:rPr>
              <a:t>With a partner, try acting out tidal locking. One of you will be the Earth and the </a:t>
            </a:r>
          </a:p>
          <a:p>
            <a:pPr>
              <a:lnSpc>
                <a:spcPct val="100000"/>
              </a:lnSpc>
            </a:pPr>
            <a:r>
              <a:rPr lang="en-GB" altLang="en-US" sz="1800" b="0" dirty="0">
                <a:solidFill>
                  <a:schemeClr val="tx1"/>
                </a:solidFill>
              </a:rPr>
              <a:t>other will be the Moon. </a:t>
            </a:r>
          </a:p>
          <a:p>
            <a:pPr>
              <a:lnSpc>
                <a:spcPct val="100000"/>
              </a:lnSpc>
            </a:pPr>
            <a:endParaRPr lang="en-GB" altLang="en-US" sz="1800" b="0" dirty="0">
              <a:solidFill>
                <a:schemeClr val="tx1"/>
              </a:solidFill>
            </a:endParaRPr>
          </a:p>
          <a:p>
            <a:pPr>
              <a:lnSpc>
                <a:spcPct val="100000"/>
              </a:lnSpc>
            </a:pPr>
            <a:r>
              <a:rPr lang="en-GB" altLang="en-US" sz="1800" b="0" dirty="0">
                <a:solidFill>
                  <a:schemeClr val="tx1"/>
                </a:solidFill>
              </a:rPr>
              <a:t>Face each other. The ‘Earth’ should </a:t>
            </a:r>
          </a:p>
          <a:p>
            <a:pPr>
              <a:lnSpc>
                <a:spcPct val="100000"/>
              </a:lnSpc>
            </a:pPr>
            <a:r>
              <a:rPr lang="en-GB" altLang="en-US" sz="1800" b="0" dirty="0">
                <a:solidFill>
                  <a:schemeClr val="tx1"/>
                </a:solidFill>
              </a:rPr>
              <a:t>turn round slowly. The ‘Moon’ should </a:t>
            </a:r>
          </a:p>
          <a:p>
            <a:pPr>
              <a:lnSpc>
                <a:spcPct val="100000"/>
              </a:lnSpc>
            </a:pPr>
            <a:r>
              <a:rPr lang="en-GB" altLang="en-US" sz="1800" b="0" dirty="0">
                <a:solidFill>
                  <a:schemeClr val="tx1"/>
                </a:solidFill>
              </a:rPr>
              <a:t>walk round the ‘Earth’ at the same </a:t>
            </a:r>
          </a:p>
          <a:p>
            <a:pPr>
              <a:lnSpc>
                <a:spcPct val="100000"/>
              </a:lnSpc>
            </a:pPr>
            <a:r>
              <a:rPr lang="en-GB" altLang="en-US" sz="1800" b="0" dirty="0">
                <a:solidFill>
                  <a:schemeClr val="tx1"/>
                </a:solidFill>
              </a:rPr>
              <a:t>speed that the ‘Earth’ is spinning. </a:t>
            </a:r>
          </a:p>
          <a:p>
            <a:pPr>
              <a:lnSpc>
                <a:spcPct val="100000"/>
              </a:lnSpc>
            </a:pPr>
            <a:endParaRPr lang="en-GB" altLang="en-US" sz="1800" b="0" dirty="0">
              <a:solidFill>
                <a:schemeClr val="tx1"/>
              </a:solidFill>
            </a:endParaRPr>
          </a:p>
          <a:p>
            <a:pPr>
              <a:lnSpc>
                <a:spcPct val="100000"/>
              </a:lnSpc>
            </a:pPr>
            <a:r>
              <a:rPr lang="en-GB" altLang="en-US" sz="1800" b="0" dirty="0">
                <a:solidFill>
                  <a:schemeClr val="tx1"/>
                </a:solidFill>
              </a:rPr>
              <a:t>Keep facing each other.</a:t>
            </a:r>
          </a:p>
          <a:p>
            <a:pPr>
              <a:lnSpc>
                <a:spcPct val="100000"/>
              </a:lnSpc>
            </a:pPr>
            <a:endParaRPr lang="en-GB" altLang="en-US" sz="1800" b="0" dirty="0">
              <a:solidFill>
                <a:schemeClr val="tx1"/>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6258"/>
          <a:stretch/>
        </p:blipFill>
        <p:spPr>
          <a:xfrm>
            <a:off x="4563609" y="3900472"/>
            <a:ext cx="4580391" cy="2957528"/>
          </a:xfrm>
          <a:prstGeom prst="rect">
            <a:avLst/>
          </a:prstGeom>
        </p:spPr>
      </p:pic>
    </p:spTree>
    <p:extLst>
      <p:ext uri="{BB962C8B-B14F-4D97-AF65-F5344CB8AC3E}">
        <p14:creationId xmlns:p14="http://schemas.microsoft.com/office/powerpoint/2010/main" val="197723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p:cNvSpPr>
            <a:spLocks noGrp="1"/>
          </p:cNvSpPr>
          <p:nvPr>
            <p:ph type="title"/>
          </p:nvPr>
        </p:nvSpPr>
        <p:spPr>
          <a:xfrm>
            <a:off x="453573" y="657427"/>
            <a:ext cx="8220075" cy="994306"/>
          </a:xfrm>
          <a:prstGeom prst="rect">
            <a:avLst/>
          </a:prstGeom>
          <a:solidFill>
            <a:srgbClr val="0076B0"/>
          </a:solidFill>
        </p:spPr>
        <p:txBody>
          <a:bodyPr lIns="108000" tIns="108000" rIns="108000" bIns="108000"/>
          <a:lstStyle/>
          <a:p>
            <a:pPr algn="ctr"/>
            <a:r>
              <a:rPr lang="en-GB" sz="3600" dirty="0">
                <a:solidFill>
                  <a:srgbClr val="FFFFFF"/>
                </a:solidFill>
                <a:latin typeface="+mn-lt"/>
              </a:rPr>
              <a:t>The Far Side of the Moon</a:t>
            </a:r>
          </a:p>
        </p:txBody>
      </p:sp>
      <p:sp>
        <p:nvSpPr>
          <p:cNvPr id="5" name="Title 20"/>
          <p:cNvSpPr txBox="1">
            <a:spLocks/>
          </p:cNvSpPr>
          <p:nvPr/>
        </p:nvSpPr>
        <p:spPr>
          <a:xfrm>
            <a:off x="661987" y="1905001"/>
            <a:ext cx="7820025" cy="2190750"/>
          </a:xfrm>
          <a:prstGeom prst="rect">
            <a:avLst/>
          </a:prstGeom>
          <a:solidFill>
            <a:srgbClr val="90C8E5"/>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The side of the Moon we can see is called the near side. The other side of the Moon, the side we can’t see, is called the far side (although people often refer to it as the dark side of the moon, this is not accurate as there is no side of the Moon which is constantly in darkness). In 1959, the Russian spacecraft Luna 3 took the first photographs of the far side of the Moon. Until that time, no one knew what it looked like. </a:t>
            </a:r>
          </a:p>
        </p:txBody>
      </p:sp>
      <p:sp>
        <p:nvSpPr>
          <p:cNvPr id="6" name="Title 20"/>
          <p:cNvSpPr txBox="1">
            <a:spLocks/>
          </p:cNvSpPr>
          <p:nvPr/>
        </p:nvSpPr>
        <p:spPr>
          <a:xfrm>
            <a:off x="661988" y="4368069"/>
            <a:ext cx="5767388" cy="1023081"/>
          </a:xfrm>
          <a:prstGeom prst="rect">
            <a:avLst/>
          </a:prstGeom>
          <a:solidFill>
            <a:schemeClr val="bg1"/>
          </a:solidFill>
          <a:ln w="25400">
            <a:solidFill>
              <a:srgbClr val="0076B0"/>
            </a:solid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The far side of the Moon is very different to the near side. It is covered in craters from meteors that have crashed into it.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0301" y="3822340"/>
            <a:ext cx="2356632" cy="2353625"/>
          </a:xfrm>
          <a:prstGeom prst="rect">
            <a:avLst/>
          </a:prstGeom>
        </p:spPr>
      </p:pic>
    </p:spTree>
    <p:extLst>
      <p:ext uri="{BB962C8B-B14F-4D97-AF65-F5344CB8AC3E}">
        <p14:creationId xmlns:p14="http://schemas.microsoft.com/office/powerpoint/2010/main" val="378436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p:cNvSpPr>
            <a:spLocks noGrp="1"/>
          </p:cNvSpPr>
          <p:nvPr>
            <p:ph type="title"/>
          </p:nvPr>
        </p:nvSpPr>
        <p:spPr>
          <a:xfrm>
            <a:off x="453573" y="657427"/>
            <a:ext cx="8220075" cy="994306"/>
          </a:xfrm>
          <a:prstGeom prst="rect">
            <a:avLst/>
          </a:prstGeom>
          <a:solidFill>
            <a:srgbClr val="0076B0"/>
          </a:solidFill>
        </p:spPr>
        <p:txBody>
          <a:bodyPr lIns="108000" tIns="108000" rIns="108000" bIns="108000"/>
          <a:lstStyle/>
          <a:p>
            <a:pPr algn="ctr"/>
            <a:r>
              <a:rPr lang="en-GB" sz="3600" dirty="0">
                <a:solidFill>
                  <a:srgbClr val="FFFFFF"/>
                </a:solidFill>
                <a:latin typeface="+mn-lt"/>
              </a:rPr>
              <a:t>The Shape of the Moon</a:t>
            </a:r>
          </a:p>
        </p:txBody>
      </p:sp>
      <p:grpSp>
        <p:nvGrpSpPr>
          <p:cNvPr id="5" name="Group 4"/>
          <p:cNvGrpSpPr/>
          <p:nvPr/>
        </p:nvGrpSpPr>
        <p:grpSpPr>
          <a:xfrm>
            <a:off x="2900329" y="2690134"/>
            <a:ext cx="3326562" cy="3342593"/>
            <a:chOff x="2841531" y="1836939"/>
            <a:chExt cx="3294063" cy="3309938"/>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7906" y="2041727"/>
              <a:ext cx="28924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8694" y="1836939"/>
              <a:ext cx="4603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9994" y="2273502"/>
              <a:ext cx="4603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1531" y="3279977"/>
              <a:ext cx="46196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1106" y="4284864"/>
              <a:ext cx="46196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9169" y="4688089"/>
              <a:ext cx="4603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0881" y="4264227"/>
              <a:ext cx="460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5219" y="3267277"/>
              <a:ext cx="4603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0719" y="2267152"/>
              <a:ext cx="4603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Box 12"/>
          <p:cNvSpPr txBox="1">
            <a:spLocks noChangeArrowheads="1"/>
          </p:cNvSpPr>
          <p:nvPr/>
        </p:nvSpPr>
        <p:spPr bwMode="auto">
          <a:xfrm>
            <a:off x="6828639" y="3932861"/>
            <a:ext cx="184500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a:lstStyle>
          <a:p>
            <a:pPr algn="ctr">
              <a:lnSpc>
                <a:spcPct val="100000"/>
              </a:lnSpc>
              <a:spcBef>
                <a:spcPct val="0"/>
              </a:spcBef>
              <a:buFontTx/>
              <a:buNone/>
            </a:pPr>
            <a:r>
              <a:rPr lang="en-GB" altLang="en-US" dirty="0">
                <a:solidFill>
                  <a:schemeClr val="tx1"/>
                </a:solidFill>
              </a:rPr>
              <a:t>sunlight</a:t>
            </a:r>
          </a:p>
        </p:txBody>
      </p:sp>
      <p:sp>
        <p:nvSpPr>
          <p:cNvPr id="24" name="Arrow: Right 13">
            <a:extLst>
              <a:ext uri="{FF2B5EF4-FFF2-40B4-BE49-F238E27FC236}">
                <a16:creationId xmlns:a16="http://schemas.microsoft.com/office/drawing/2014/main" xmlns="" id="{0A7A6182-428A-48E9-AB60-32A78238E190}"/>
              </a:ext>
            </a:extLst>
          </p:cNvPr>
          <p:cNvSpPr/>
          <p:nvPr/>
        </p:nvSpPr>
        <p:spPr>
          <a:xfrm rot="10800000">
            <a:off x="6635692" y="4221861"/>
            <a:ext cx="2037956" cy="3683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a:p>
        </p:txBody>
      </p:sp>
      <p:sp>
        <p:nvSpPr>
          <p:cNvPr id="25" name="Title 20"/>
          <p:cNvSpPr txBox="1">
            <a:spLocks/>
          </p:cNvSpPr>
          <p:nvPr/>
        </p:nvSpPr>
        <p:spPr>
          <a:xfrm>
            <a:off x="664017" y="1756870"/>
            <a:ext cx="7820025" cy="778733"/>
          </a:xfrm>
          <a:prstGeom prst="rect">
            <a:avLst/>
          </a:prstGeom>
          <a:solidFill>
            <a:srgbClr val="90C8E5"/>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At various times in a month, the Moon looks different. This is because as the Moon rotates round the Earth, the Sun lights up different parts of it.</a:t>
            </a:r>
          </a:p>
        </p:txBody>
      </p:sp>
    </p:spTree>
    <p:extLst>
      <p:ext uri="{BB962C8B-B14F-4D97-AF65-F5344CB8AC3E}">
        <p14:creationId xmlns:p14="http://schemas.microsoft.com/office/powerpoint/2010/main" val="288586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p:cNvSpPr>
            <a:spLocks noGrp="1"/>
          </p:cNvSpPr>
          <p:nvPr>
            <p:ph type="title"/>
          </p:nvPr>
        </p:nvSpPr>
        <p:spPr>
          <a:xfrm>
            <a:off x="453573" y="657427"/>
            <a:ext cx="8220075" cy="994306"/>
          </a:xfrm>
          <a:prstGeom prst="rect">
            <a:avLst/>
          </a:prstGeom>
          <a:solidFill>
            <a:srgbClr val="0076B0"/>
          </a:solidFill>
        </p:spPr>
        <p:txBody>
          <a:bodyPr lIns="108000" tIns="108000" rIns="108000" bIns="108000"/>
          <a:lstStyle/>
          <a:p>
            <a:pPr algn="ctr"/>
            <a:r>
              <a:rPr lang="en-GB" sz="3600" dirty="0">
                <a:solidFill>
                  <a:srgbClr val="FFFFFF"/>
                </a:solidFill>
                <a:latin typeface="+mn-lt"/>
              </a:rPr>
              <a:t>Waxing and Waning</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52883"/>
          <a:stretch/>
        </p:blipFill>
        <p:spPr>
          <a:xfrm>
            <a:off x="3095842" y="3434277"/>
            <a:ext cx="2935536" cy="735429"/>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53904" b="-11133"/>
          <a:stretch/>
        </p:blipFill>
        <p:spPr>
          <a:xfrm>
            <a:off x="3122393" y="5390271"/>
            <a:ext cx="2935536" cy="893263"/>
          </a:xfrm>
          <a:prstGeom prst="rect">
            <a:avLst/>
          </a:prstGeom>
        </p:spPr>
      </p:pic>
      <p:sp>
        <p:nvSpPr>
          <p:cNvPr id="11" name="Rectangle 10"/>
          <p:cNvSpPr/>
          <p:nvPr/>
        </p:nvSpPr>
        <p:spPr>
          <a:xfrm>
            <a:off x="2015105" y="3540608"/>
            <a:ext cx="997389" cy="369332"/>
          </a:xfrm>
          <a:prstGeom prst="rect">
            <a:avLst/>
          </a:prstGeom>
        </p:spPr>
        <p:txBody>
          <a:bodyPr wrap="none">
            <a:spAutoFit/>
          </a:bodyPr>
          <a:lstStyle/>
          <a:p>
            <a:r>
              <a:rPr lang="en-GB" altLang="en-US" dirty="0"/>
              <a:t>waxing </a:t>
            </a:r>
            <a:endParaRPr lang="en-GB" dirty="0"/>
          </a:p>
        </p:txBody>
      </p:sp>
      <p:sp>
        <p:nvSpPr>
          <p:cNvPr id="12" name="Rectangle 11"/>
          <p:cNvSpPr/>
          <p:nvPr/>
        </p:nvSpPr>
        <p:spPr>
          <a:xfrm>
            <a:off x="2015105" y="5592225"/>
            <a:ext cx="949299" cy="369332"/>
          </a:xfrm>
          <a:prstGeom prst="rect">
            <a:avLst/>
          </a:prstGeom>
        </p:spPr>
        <p:txBody>
          <a:bodyPr wrap="none">
            <a:spAutoFit/>
          </a:bodyPr>
          <a:lstStyle/>
          <a:p>
            <a:r>
              <a:rPr lang="en-GB" altLang="en-US" dirty="0"/>
              <a:t>waning</a:t>
            </a:r>
            <a:endParaRPr lang="en-GB" dirty="0"/>
          </a:p>
        </p:txBody>
      </p:sp>
      <p:sp>
        <p:nvSpPr>
          <p:cNvPr id="15" name="Title 20"/>
          <p:cNvSpPr txBox="1">
            <a:spLocks/>
          </p:cNvSpPr>
          <p:nvPr/>
        </p:nvSpPr>
        <p:spPr>
          <a:xfrm>
            <a:off x="680149" y="1713405"/>
            <a:ext cx="7820025" cy="690288"/>
          </a:xfrm>
          <a:prstGeom prst="rect">
            <a:avLst/>
          </a:prstGeom>
          <a:solidFill>
            <a:srgbClr val="90C8E5"/>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The Moon can be described as either waxing or waning. This refers to the amount of Moon we see on sequential days</a:t>
            </a:r>
            <a:r>
              <a:rPr lang="en-GB" altLang="en-US" sz="1800" dirty="0">
                <a:solidFill>
                  <a:schemeClr val="tx1"/>
                </a:solidFill>
              </a:rPr>
              <a:t>.</a:t>
            </a:r>
          </a:p>
        </p:txBody>
      </p:sp>
      <p:sp>
        <p:nvSpPr>
          <p:cNvPr id="16" name="Title 20"/>
          <p:cNvSpPr txBox="1">
            <a:spLocks/>
          </p:cNvSpPr>
          <p:nvPr/>
        </p:nvSpPr>
        <p:spPr>
          <a:xfrm>
            <a:off x="683236" y="2497409"/>
            <a:ext cx="7816937" cy="653171"/>
          </a:xfrm>
          <a:prstGeom prst="rect">
            <a:avLst/>
          </a:prstGeom>
          <a:solidFill>
            <a:schemeClr val="bg1"/>
          </a:solidFill>
          <a:ln w="25400">
            <a:solidFill>
              <a:srgbClr val="0076B0"/>
            </a:solid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altLang="en-US" sz="1800" b="0" dirty="0"/>
              <a:t>When we are gradually seeing more of the Moon over a number of days, this is called waxing. </a:t>
            </a:r>
          </a:p>
        </p:txBody>
      </p:sp>
      <p:sp>
        <p:nvSpPr>
          <p:cNvPr id="17" name="Title 20"/>
          <p:cNvSpPr txBox="1">
            <a:spLocks/>
          </p:cNvSpPr>
          <p:nvPr/>
        </p:nvSpPr>
        <p:spPr>
          <a:xfrm>
            <a:off x="680150" y="4453403"/>
            <a:ext cx="7820024" cy="653171"/>
          </a:xfrm>
          <a:prstGeom prst="rect">
            <a:avLst/>
          </a:prstGeom>
          <a:solidFill>
            <a:schemeClr val="bg1"/>
          </a:solidFill>
          <a:ln w="25400">
            <a:solidFill>
              <a:srgbClr val="0076B0"/>
            </a:solid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When we are gradually seeing less of the Moon over a number of days, this is called waning.</a:t>
            </a:r>
          </a:p>
        </p:txBody>
      </p:sp>
    </p:spTree>
    <p:extLst>
      <p:ext uri="{BB962C8B-B14F-4D97-AF65-F5344CB8AC3E}">
        <p14:creationId xmlns:p14="http://schemas.microsoft.com/office/powerpoint/2010/main" val="378511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P spid="16" grpId="0" animBg="1"/>
      <p:bldP spid="17"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276</TotalTime>
  <Words>787</Words>
  <Application>Microsoft Office PowerPoint</Application>
  <PresentationFormat>On-screen Show (4:3)</PresentationFormat>
  <Paragraphs>86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Twinkl</vt:lpstr>
      <vt:lpstr>Calibri</vt:lpstr>
      <vt:lpstr>Office Theme</vt:lpstr>
      <vt:lpstr>PowerPoint Presentation</vt:lpstr>
      <vt:lpstr>The Moon</vt:lpstr>
      <vt:lpstr>What Is the Moon?</vt:lpstr>
      <vt:lpstr>The Movement of the Moon - Orbit</vt:lpstr>
      <vt:lpstr>The Movement of the Moon - Rotation</vt:lpstr>
      <vt:lpstr>The Far Side of the Moon</vt:lpstr>
      <vt:lpstr>The Far Side of the Moon</vt:lpstr>
      <vt:lpstr>The Shape of the Moon</vt:lpstr>
      <vt:lpstr>Waxing and Waning</vt:lpstr>
      <vt:lpstr>Crescent and Gibbous</vt:lpstr>
      <vt:lpstr>Phases of the Moon</vt:lpstr>
      <vt:lpstr>What Can You Remember?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Alice Hawkes</dc:creator>
  <cp:lastModifiedBy>Andrea</cp:lastModifiedBy>
  <cp:revision>24</cp:revision>
  <dcterms:created xsi:type="dcterms:W3CDTF">2019-09-27T10:32:58Z</dcterms:created>
  <dcterms:modified xsi:type="dcterms:W3CDTF">2021-01-24T12:37:41Z</dcterms:modified>
</cp:coreProperties>
</file>