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67" r:id="rId21"/>
  </p:sldIdLst>
  <p:sldSz cx="9144000" cy="6858000" type="screen4x3"/>
  <p:notesSz cx="6858000" cy="9144000"/>
  <p:embeddedFontLst>
    <p:embeddedFont>
      <p:font typeface="Twinkl" panose="020B0604020202020204" charset="0"/>
      <p:regular r:id="rId24"/>
      <p:bold r:id="rId25"/>
    </p:embeddedFont>
    <p:embeddedFont>
      <p:font typeface="Calibri" panose="020F0502020204030204" pitchFamily="34" charset="0"/>
      <p:regular r:id="rId26"/>
      <p:bold r:id="rId27"/>
      <p:italic r:id="rId28"/>
      <p:boldItalic r:id="rId29"/>
    </p:embeddedFont>
    <p:embeddedFont>
      <p:font typeface="Tuffy" panose="020B0603060100000000"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397"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B7BC"/>
    <a:srgbClr val="F9B925"/>
    <a:srgbClr val="00649C"/>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3" autoAdjust="0"/>
    <p:restoredTop sz="94660"/>
  </p:normalViewPr>
  <p:slideViewPr>
    <p:cSldViewPr snapToGrid="0" showGuides="1">
      <p:cViewPr varScale="1">
        <p:scale>
          <a:sx n="101" d="100"/>
          <a:sy n="101" d="100"/>
        </p:scale>
        <p:origin x="-96" y="-270"/>
      </p:cViewPr>
      <p:guideLst>
        <p:guide orient="horz" pos="2160"/>
        <p:guide orient="horz" pos="3974"/>
        <p:guide orient="horz" pos="346"/>
        <p:guide orient="horz" pos="482"/>
        <p:guide orient="horz" pos="3838"/>
        <p:guide pos="2880"/>
        <p:guide pos="340"/>
        <p:guide pos="5397"/>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11/01/2021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11/01/2021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20B9A5F-94EB-42B0-96EA-47CDF79772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6" t="1090" r="2800" b="1291"/>
          <a:stretch/>
        </p:blipFill>
        <p:spPr>
          <a:xfrm>
            <a:off x="590550" y="549275"/>
            <a:ext cx="7969250" cy="5759450"/>
          </a:xfrm>
          <a:prstGeom prst="roundRect">
            <a:avLst>
              <a:gd name="adj" fmla="val 2555"/>
            </a:avLst>
          </a:prstGeom>
        </p:spPr>
      </p:pic>
      <p:grpSp>
        <p:nvGrpSpPr>
          <p:cNvPr id="25" name="Group 24">
            <a:extLst>
              <a:ext uri="{FF2B5EF4-FFF2-40B4-BE49-F238E27FC236}">
                <a16:creationId xmlns:a16="http://schemas.microsoft.com/office/drawing/2014/main" xmlns="" id="{B946571C-4442-4152-AE60-FD0F3C4D65DE}"/>
              </a:ext>
            </a:extLst>
          </p:cNvPr>
          <p:cNvGrpSpPr/>
          <p:nvPr/>
        </p:nvGrpSpPr>
        <p:grpSpPr>
          <a:xfrm>
            <a:off x="1132514" y="1364140"/>
            <a:ext cx="6040566" cy="3980731"/>
            <a:chOff x="1132514" y="1364140"/>
            <a:chExt cx="6040566" cy="3980731"/>
          </a:xfrm>
        </p:grpSpPr>
        <p:pic>
          <p:nvPicPr>
            <p:cNvPr id="4" name="Picture 3">
              <a:extLst>
                <a:ext uri="{FF2B5EF4-FFF2-40B4-BE49-F238E27FC236}">
                  <a16:creationId xmlns:a16="http://schemas.microsoft.com/office/drawing/2014/main" xmlns="" id="{4B4F4CE5-74C2-49B0-AE33-F537FD3624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8713">
              <a:off x="2756278" y="2206196"/>
              <a:ext cx="3631443" cy="2567851"/>
            </a:xfrm>
            <a:prstGeom prst="rect">
              <a:avLst/>
            </a:prstGeom>
          </p:spPr>
        </p:pic>
        <p:sp>
          <p:nvSpPr>
            <p:cNvPr id="5" name="Arrow: Up 4">
              <a:extLst>
                <a:ext uri="{FF2B5EF4-FFF2-40B4-BE49-F238E27FC236}">
                  <a16:creationId xmlns:a16="http://schemas.microsoft.com/office/drawing/2014/main" xmlns="" id="{C028E57A-2583-446F-9BDD-89E55DF12BCE}"/>
                </a:ext>
              </a:extLst>
            </p:cNvPr>
            <p:cNvSpPr/>
            <p:nvPr/>
          </p:nvSpPr>
          <p:spPr>
            <a:xfrm rot="2062293">
              <a:off x="3594510" y="4435751"/>
              <a:ext cx="237426" cy="605650"/>
            </a:xfrm>
            <a:prstGeom prst="upArrow">
              <a:avLst>
                <a:gd name="adj1" fmla="val 3586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9FA1382F-CB47-4417-8B5E-A82F64ADEDFC}"/>
                </a:ext>
              </a:extLst>
            </p:cNvPr>
            <p:cNvSpPr txBox="1"/>
            <p:nvPr/>
          </p:nvSpPr>
          <p:spPr>
            <a:xfrm>
              <a:off x="2790089" y="4975539"/>
              <a:ext cx="1308371" cy="369332"/>
            </a:xfrm>
            <a:prstGeom prst="rect">
              <a:avLst/>
            </a:prstGeom>
            <a:noFill/>
          </p:spPr>
          <p:txBody>
            <a:bodyPr wrap="none" rtlCol="0">
              <a:spAutoFit/>
            </a:bodyPr>
            <a:lstStyle/>
            <a:p>
              <a:r>
                <a:rPr lang="en-GB" b="1" dirty="0">
                  <a:solidFill>
                    <a:schemeClr val="bg1"/>
                  </a:solidFill>
                </a:rPr>
                <a:t>South Pole</a:t>
              </a:r>
            </a:p>
          </p:txBody>
        </p:sp>
        <p:sp>
          <p:nvSpPr>
            <p:cNvPr id="9" name="TextBox 8">
              <a:extLst>
                <a:ext uri="{FF2B5EF4-FFF2-40B4-BE49-F238E27FC236}">
                  <a16:creationId xmlns:a16="http://schemas.microsoft.com/office/drawing/2014/main" xmlns="" id="{50FE53BC-47DF-4961-97BD-29E5AC07472A}"/>
                </a:ext>
              </a:extLst>
            </p:cNvPr>
            <p:cNvSpPr txBox="1"/>
            <p:nvPr/>
          </p:nvSpPr>
          <p:spPr>
            <a:xfrm>
              <a:off x="4997495" y="1364140"/>
              <a:ext cx="1306768" cy="369332"/>
            </a:xfrm>
            <a:prstGeom prst="rect">
              <a:avLst/>
            </a:prstGeom>
            <a:noFill/>
          </p:spPr>
          <p:txBody>
            <a:bodyPr wrap="none" rtlCol="0">
              <a:spAutoFit/>
            </a:bodyPr>
            <a:lstStyle/>
            <a:p>
              <a:r>
                <a:rPr lang="en-GB" b="1" dirty="0">
                  <a:solidFill>
                    <a:schemeClr val="bg1"/>
                  </a:solidFill>
                </a:rPr>
                <a:t>North Pole</a:t>
              </a:r>
            </a:p>
          </p:txBody>
        </p:sp>
        <p:grpSp>
          <p:nvGrpSpPr>
            <p:cNvPr id="13" name="Group 12">
              <a:extLst>
                <a:ext uri="{FF2B5EF4-FFF2-40B4-BE49-F238E27FC236}">
                  <a16:creationId xmlns:a16="http://schemas.microsoft.com/office/drawing/2014/main" xmlns="" id="{D58BFD96-8A00-4000-9D8D-6E7194C73145}"/>
                </a:ext>
              </a:extLst>
            </p:cNvPr>
            <p:cNvGrpSpPr/>
            <p:nvPr/>
          </p:nvGrpSpPr>
          <p:grpSpPr>
            <a:xfrm>
              <a:off x="1132514" y="2637021"/>
              <a:ext cx="1760989" cy="1206098"/>
              <a:chOff x="1132514" y="2637021"/>
              <a:chExt cx="1760989" cy="1206098"/>
            </a:xfrm>
          </p:grpSpPr>
          <p:sp>
            <p:nvSpPr>
              <p:cNvPr id="8" name="Arrow: Up 7">
                <a:extLst>
                  <a:ext uri="{FF2B5EF4-FFF2-40B4-BE49-F238E27FC236}">
                    <a16:creationId xmlns:a16="http://schemas.microsoft.com/office/drawing/2014/main" xmlns="" id="{47B4BE98-3762-4522-83E3-40C0A8CFFDAB}"/>
                  </a:ext>
                </a:extLst>
              </p:cNvPr>
              <p:cNvSpPr/>
              <p:nvPr/>
            </p:nvSpPr>
            <p:spPr>
              <a:xfrm rot="5400000">
                <a:off x="1982232" y="2582417"/>
                <a:ext cx="513262" cy="1309280"/>
              </a:xfrm>
              <a:prstGeom prst="upArrow">
                <a:avLst>
                  <a:gd name="adj1" fmla="val 55480"/>
                  <a:gd name="adj2" fmla="val 45097"/>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Up 9">
                <a:extLst>
                  <a:ext uri="{FF2B5EF4-FFF2-40B4-BE49-F238E27FC236}">
                    <a16:creationId xmlns:a16="http://schemas.microsoft.com/office/drawing/2014/main" xmlns="" id="{CEAD5785-510C-4E34-A117-BEF4918B597D}"/>
                  </a:ext>
                </a:extLst>
              </p:cNvPr>
              <p:cNvSpPr/>
              <p:nvPr/>
            </p:nvSpPr>
            <p:spPr>
              <a:xfrm rot="5400000">
                <a:off x="1872675" y="2348569"/>
                <a:ext cx="371980" cy="948884"/>
              </a:xfrm>
              <a:prstGeom prst="upArrow">
                <a:avLst>
                  <a:gd name="adj1" fmla="val 55480"/>
                  <a:gd name="adj2" fmla="val 45097"/>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Up 10">
                <a:extLst>
                  <a:ext uri="{FF2B5EF4-FFF2-40B4-BE49-F238E27FC236}">
                    <a16:creationId xmlns:a16="http://schemas.microsoft.com/office/drawing/2014/main" xmlns="" id="{2BA4BF5D-33E2-4C41-8CAC-7623500BB9A4}"/>
                  </a:ext>
                </a:extLst>
              </p:cNvPr>
              <p:cNvSpPr/>
              <p:nvPr/>
            </p:nvSpPr>
            <p:spPr>
              <a:xfrm rot="5400000">
                <a:off x="1872675" y="3182687"/>
                <a:ext cx="371980" cy="948884"/>
              </a:xfrm>
              <a:prstGeom prst="upArrow">
                <a:avLst>
                  <a:gd name="adj1" fmla="val 55480"/>
                  <a:gd name="adj2" fmla="val 45097"/>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7DD20711-675D-4980-9675-FEF3483499D9}"/>
                  </a:ext>
                </a:extLst>
              </p:cNvPr>
              <p:cNvSpPr/>
              <p:nvPr/>
            </p:nvSpPr>
            <p:spPr>
              <a:xfrm>
                <a:off x="1132514" y="2720976"/>
                <a:ext cx="948884" cy="1038224"/>
              </a:xfrm>
              <a:prstGeom prst="rect">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Suns Rays</a:t>
                </a:r>
              </a:p>
            </p:txBody>
          </p:sp>
        </p:grpSp>
        <p:sp>
          <p:nvSpPr>
            <p:cNvPr id="14" name="Arrow: Up 13">
              <a:extLst>
                <a:ext uri="{FF2B5EF4-FFF2-40B4-BE49-F238E27FC236}">
                  <a16:creationId xmlns:a16="http://schemas.microsoft.com/office/drawing/2014/main" xmlns="" id="{6D93438D-E231-485E-B72D-54688B334BD8}"/>
                </a:ext>
              </a:extLst>
            </p:cNvPr>
            <p:cNvSpPr/>
            <p:nvPr/>
          </p:nvSpPr>
          <p:spPr>
            <a:xfrm rot="12517060">
              <a:off x="5128035" y="1754339"/>
              <a:ext cx="237426" cy="605650"/>
            </a:xfrm>
            <a:prstGeom prst="upArrow">
              <a:avLst>
                <a:gd name="adj1" fmla="val 3586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xmlns="" id="{C84795BA-7D06-4E42-8804-F966A4331AF2}"/>
                </a:ext>
              </a:extLst>
            </p:cNvPr>
            <p:cNvCxnSpPr>
              <a:cxnSpLocks/>
            </p:cNvCxnSpPr>
            <p:nvPr/>
          </p:nvCxnSpPr>
          <p:spPr>
            <a:xfrm>
              <a:off x="3071608" y="3088419"/>
              <a:ext cx="3043442" cy="6391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Arrow: Up 20">
              <a:extLst>
                <a:ext uri="{FF2B5EF4-FFF2-40B4-BE49-F238E27FC236}">
                  <a16:creationId xmlns:a16="http://schemas.microsoft.com/office/drawing/2014/main" xmlns="" id="{2D23BC90-70F7-4435-883F-D822170E63F5}"/>
                </a:ext>
              </a:extLst>
            </p:cNvPr>
            <p:cNvSpPr/>
            <p:nvPr/>
          </p:nvSpPr>
          <p:spPr>
            <a:xfrm rot="15977131">
              <a:off x="5350502" y="2202392"/>
              <a:ext cx="237426" cy="930011"/>
            </a:xfrm>
            <a:prstGeom prst="upArrow">
              <a:avLst>
                <a:gd name="adj1" fmla="val 3586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Up 21">
              <a:extLst>
                <a:ext uri="{FF2B5EF4-FFF2-40B4-BE49-F238E27FC236}">
                  <a16:creationId xmlns:a16="http://schemas.microsoft.com/office/drawing/2014/main" xmlns="" id="{3E2C8B04-4B89-43DF-9EDE-169D6A6046AB}"/>
                </a:ext>
              </a:extLst>
            </p:cNvPr>
            <p:cNvSpPr/>
            <p:nvPr/>
          </p:nvSpPr>
          <p:spPr>
            <a:xfrm rot="16971044">
              <a:off x="5353747" y="3689920"/>
              <a:ext cx="237426" cy="826390"/>
            </a:xfrm>
            <a:prstGeom prst="upArrow">
              <a:avLst>
                <a:gd name="adj1" fmla="val 3586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xmlns="" id="{605B3D00-7519-42D9-9066-571A65748680}"/>
                </a:ext>
              </a:extLst>
            </p:cNvPr>
            <p:cNvSpPr txBox="1"/>
            <p:nvPr/>
          </p:nvSpPr>
          <p:spPr>
            <a:xfrm>
              <a:off x="5985005" y="2425158"/>
              <a:ext cx="830677" cy="369332"/>
            </a:xfrm>
            <a:prstGeom prst="rect">
              <a:avLst/>
            </a:prstGeom>
            <a:noFill/>
          </p:spPr>
          <p:txBody>
            <a:bodyPr wrap="none" rtlCol="0">
              <a:spAutoFit/>
            </a:bodyPr>
            <a:lstStyle/>
            <a:p>
              <a:r>
                <a:rPr lang="en-GB" b="1" dirty="0">
                  <a:solidFill>
                    <a:schemeClr val="bg1"/>
                  </a:solidFill>
                </a:rPr>
                <a:t>Japan</a:t>
              </a:r>
            </a:p>
          </p:txBody>
        </p:sp>
        <p:sp>
          <p:nvSpPr>
            <p:cNvPr id="24" name="TextBox 23">
              <a:extLst>
                <a:ext uri="{FF2B5EF4-FFF2-40B4-BE49-F238E27FC236}">
                  <a16:creationId xmlns:a16="http://schemas.microsoft.com/office/drawing/2014/main" xmlns="" id="{00AFC21F-D7CB-45A3-BE95-1D1A2DB52C25}"/>
                </a:ext>
              </a:extLst>
            </p:cNvPr>
            <p:cNvSpPr txBox="1"/>
            <p:nvPr/>
          </p:nvSpPr>
          <p:spPr>
            <a:xfrm>
              <a:off x="5893691" y="4126089"/>
              <a:ext cx="1168910" cy="369332"/>
            </a:xfrm>
            <a:prstGeom prst="rect">
              <a:avLst/>
            </a:prstGeom>
            <a:noFill/>
          </p:spPr>
          <p:txBody>
            <a:bodyPr wrap="none" rtlCol="0">
              <a:spAutoFit/>
            </a:bodyPr>
            <a:lstStyle/>
            <a:p>
              <a:r>
                <a:rPr lang="en-GB" b="1" dirty="0">
                  <a:solidFill>
                    <a:schemeClr val="bg1"/>
                  </a:solidFill>
                </a:rPr>
                <a:t>Australia</a:t>
              </a:r>
            </a:p>
          </p:txBody>
        </p:sp>
        <p:sp>
          <p:nvSpPr>
            <p:cNvPr id="46" name="TextBox 45">
              <a:extLst>
                <a:ext uri="{FF2B5EF4-FFF2-40B4-BE49-F238E27FC236}">
                  <a16:creationId xmlns:a16="http://schemas.microsoft.com/office/drawing/2014/main" xmlns="" id="{C346862F-3278-409F-B9A6-11E91743B943}"/>
                </a:ext>
              </a:extLst>
            </p:cNvPr>
            <p:cNvSpPr txBox="1"/>
            <p:nvPr/>
          </p:nvSpPr>
          <p:spPr>
            <a:xfrm>
              <a:off x="6156455" y="3568158"/>
              <a:ext cx="1016625" cy="369332"/>
            </a:xfrm>
            <a:prstGeom prst="rect">
              <a:avLst/>
            </a:prstGeom>
            <a:noFill/>
          </p:spPr>
          <p:txBody>
            <a:bodyPr wrap="none" rtlCol="0">
              <a:spAutoFit/>
            </a:bodyPr>
            <a:lstStyle/>
            <a:p>
              <a:r>
                <a:rPr lang="en-GB" b="1" dirty="0">
                  <a:solidFill>
                    <a:schemeClr val="bg1"/>
                  </a:solidFill>
                </a:rPr>
                <a:t>Equator</a:t>
              </a:r>
            </a:p>
          </p:txBody>
        </p:sp>
      </p:grpSp>
      <p:sp>
        <p:nvSpPr>
          <p:cNvPr id="26" name="Arrow: Pentagon 25">
            <a:extLst>
              <a:ext uri="{FF2B5EF4-FFF2-40B4-BE49-F238E27FC236}">
                <a16:creationId xmlns:a16="http://schemas.microsoft.com/office/drawing/2014/main" xmlns="" id="{23F574C6-831D-435B-8587-8C0BA0417B61}"/>
              </a:ext>
            </a:extLst>
          </p:cNvPr>
          <p:cNvSpPr/>
          <p:nvPr/>
        </p:nvSpPr>
        <p:spPr>
          <a:xfrm>
            <a:off x="-6815" y="418853"/>
            <a:ext cx="5276850" cy="777391"/>
          </a:xfrm>
          <a:prstGeom prst="homePlate">
            <a:avLst>
              <a:gd name="adj" fmla="val 30381"/>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altLang="en-US" dirty="0"/>
              <a:t>Summer in the Southern Hemisphere is caused by more direct sunlight shining on to it. </a:t>
            </a:r>
          </a:p>
        </p:txBody>
      </p:sp>
      <p:grpSp>
        <p:nvGrpSpPr>
          <p:cNvPr id="27" name="Group 26">
            <a:extLst>
              <a:ext uri="{FF2B5EF4-FFF2-40B4-BE49-F238E27FC236}">
                <a16:creationId xmlns:a16="http://schemas.microsoft.com/office/drawing/2014/main" xmlns="" id="{AAF0862F-7098-4F0F-BB51-1D3A041C21AD}"/>
              </a:ext>
            </a:extLst>
          </p:cNvPr>
          <p:cNvGrpSpPr/>
          <p:nvPr/>
        </p:nvGrpSpPr>
        <p:grpSpPr>
          <a:xfrm>
            <a:off x="2328317" y="1082882"/>
            <a:ext cx="4461923" cy="2568232"/>
            <a:chOff x="1065207" y="1280343"/>
            <a:chExt cx="6571646" cy="3782564"/>
          </a:xfrm>
        </p:grpSpPr>
        <p:pic>
          <p:nvPicPr>
            <p:cNvPr id="28" name="Picture 27">
              <a:extLst>
                <a:ext uri="{FF2B5EF4-FFF2-40B4-BE49-F238E27FC236}">
                  <a16:creationId xmlns:a16="http://schemas.microsoft.com/office/drawing/2014/main" xmlns="" id="{A3B5832D-9C90-46D1-836B-E7E9C1DE6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8713">
              <a:off x="2756278" y="2206196"/>
              <a:ext cx="3631443" cy="2567851"/>
            </a:xfrm>
            <a:prstGeom prst="rect">
              <a:avLst/>
            </a:prstGeom>
          </p:spPr>
        </p:pic>
        <p:sp>
          <p:nvSpPr>
            <p:cNvPr id="29" name="Arrow: Up 28">
              <a:extLst>
                <a:ext uri="{FF2B5EF4-FFF2-40B4-BE49-F238E27FC236}">
                  <a16:creationId xmlns:a16="http://schemas.microsoft.com/office/drawing/2014/main" xmlns="" id="{292AE0C4-7CB1-43F8-8400-43B3CC935BEB}"/>
                </a:ext>
              </a:extLst>
            </p:cNvPr>
            <p:cNvSpPr/>
            <p:nvPr/>
          </p:nvSpPr>
          <p:spPr>
            <a:xfrm rot="2062293">
              <a:off x="3594510" y="4435751"/>
              <a:ext cx="237426" cy="605650"/>
            </a:xfrm>
            <a:prstGeom prst="upArrow">
              <a:avLst>
                <a:gd name="adj1" fmla="val 3586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xmlns="" id="{0C170CB9-5897-460D-85A6-5BFFB6161A40}"/>
                </a:ext>
              </a:extLst>
            </p:cNvPr>
            <p:cNvSpPr txBox="1"/>
            <p:nvPr/>
          </p:nvSpPr>
          <p:spPr>
            <a:xfrm>
              <a:off x="1658399" y="4693575"/>
              <a:ext cx="1308371" cy="369332"/>
            </a:xfrm>
            <a:prstGeom prst="rect">
              <a:avLst/>
            </a:prstGeom>
            <a:noFill/>
          </p:spPr>
          <p:txBody>
            <a:bodyPr wrap="none" rtlCol="0">
              <a:spAutoFit/>
            </a:bodyPr>
            <a:lstStyle/>
            <a:p>
              <a:r>
                <a:rPr lang="en-GB" b="1" dirty="0">
                  <a:solidFill>
                    <a:schemeClr val="bg1"/>
                  </a:solidFill>
                </a:rPr>
                <a:t>South Pole</a:t>
              </a:r>
            </a:p>
          </p:txBody>
        </p:sp>
        <p:sp>
          <p:nvSpPr>
            <p:cNvPr id="31" name="TextBox 30">
              <a:extLst>
                <a:ext uri="{FF2B5EF4-FFF2-40B4-BE49-F238E27FC236}">
                  <a16:creationId xmlns:a16="http://schemas.microsoft.com/office/drawing/2014/main" xmlns="" id="{6110E9BD-B68B-47AF-A21D-D6E73F5EEE18}"/>
                </a:ext>
              </a:extLst>
            </p:cNvPr>
            <p:cNvSpPr txBox="1"/>
            <p:nvPr/>
          </p:nvSpPr>
          <p:spPr>
            <a:xfrm>
              <a:off x="5144111" y="1280343"/>
              <a:ext cx="1306768" cy="369332"/>
            </a:xfrm>
            <a:prstGeom prst="rect">
              <a:avLst/>
            </a:prstGeom>
            <a:noFill/>
          </p:spPr>
          <p:txBody>
            <a:bodyPr wrap="none" rtlCol="0">
              <a:spAutoFit/>
            </a:bodyPr>
            <a:lstStyle/>
            <a:p>
              <a:r>
                <a:rPr lang="en-GB" b="1" dirty="0">
                  <a:solidFill>
                    <a:schemeClr val="bg1"/>
                  </a:solidFill>
                </a:rPr>
                <a:t>North Pole</a:t>
              </a:r>
            </a:p>
          </p:txBody>
        </p:sp>
        <p:grpSp>
          <p:nvGrpSpPr>
            <p:cNvPr id="32" name="Group 31">
              <a:extLst>
                <a:ext uri="{FF2B5EF4-FFF2-40B4-BE49-F238E27FC236}">
                  <a16:creationId xmlns:a16="http://schemas.microsoft.com/office/drawing/2014/main" xmlns="" id="{9B4DC887-D946-446E-8181-271CEBCBD456}"/>
                </a:ext>
              </a:extLst>
            </p:cNvPr>
            <p:cNvGrpSpPr/>
            <p:nvPr/>
          </p:nvGrpSpPr>
          <p:grpSpPr>
            <a:xfrm>
              <a:off x="1065207" y="2584533"/>
              <a:ext cx="1828296" cy="1206091"/>
              <a:chOff x="1065207" y="2584533"/>
              <a:chExt cx="1828296" cy="1206091"/>
            </a:xfrm>
          </p:grpSpPr>
          <p:sp>
            <p:nvSpPr>
              <p:cNvPr id="39" name="Arrow: Up 38">
                <a:extLst>
                  <a:ext uri="{FF2B5EF4-FFF2-40B4-BE49-F238E27FC236}">
                    <a16:creationId xmlns:a16="http://schemas.microsoft.com/office/drawing/2014/main" xmlns="" id="{B800676F-0B5D-4E20-A342-46BE6764E9B7}"/>
                  </a:ext>
                </a:extLst>
              </p:cNvPr>
              <p:cNvSpPr/>
              <p:nvPr/>
            </p:nvSpPr>
            <p:spPr>
              <a:xfrm rot="5400000">
                <a:off x="1982231" y="2529922"/>
                <a:ext cx="513263" cy="1309280"/>
              </a:xfrm>
              <a:prstGeom prst="upArrow">
                <a:avLst>
                  <a:gd name="adj1" fmla="val 55480"/>
                  <a:gd name="adj2" fmla="val 45097"/>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Arrow: Up 39">
                <a:extLst>
                  <a:ext uri="{FF2B5EF4-FFF2-40B4-BE49-F238E27FC236}">
                    <a16:creationId xmlns:a16="http://schemas.microsoft.com/office/drawing/2014/main" xmlns="" id="{2A34AA4E-AB87-4B2A-A243-51C5F37AE8EF}"/>
                  </a:ext>
                </a:extLst>
              </p:cNvPr>
              <p:cNvSpPr/>
              <p:nvPr/>
            </p:nvSpPr>
            <p:spPr>
              <a:xfrm rot="5400000">
                <a:off x="1872673" y="2296082"/>
                <a:ext cx="371982" cy="948884"/>
              </a:xfrm>
              <a:prstGeom prst="upArrow">
                <a:avLst>
                  <a:gd name="adj1" fmla="val 55480"/>
                  <a:gd name="adj2" fmla="val 45097"/>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rrow: Up 40">
                <a:extLst>
                  <a:ext uri="{FF2B5EF4-FFF2-40B4-BE49-F238E27FC236}">
                    <a16:creationId xmlns:a16="http://schemas.microsoft.com/office/drawing/2014/main" xmlns="" id="{E19A1844-E53B-4C77-8ECA-635933174F74}"/>
                  </a:ext>
                </a:extLst>
              </p:cNvPr>
              <p:cNvSpPr/>
              <p:nvPr/>
            </p:nvSpPr>
            <p:spPr>
              <a:xfrm rot="5400000">
                <a:off x="1872674" y="3130192"/>
                <a:ext cx="371980" cy="948884"/>
              </a:xfrm>
              <a:prstGeom prst="upArrow">
                <a:avLst>
                  <a:gd name="adj1" fmla="val 55480"/>
                  <a:gd name="adj2" fmla="val 45097"/>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xmlns="" id="{0715D27F-154C-4844-8FB7-BC6EFEB9536F}"/>
                  </a:ext>
                </a:extLst>
              </p:cNvPr>
              <p:cNvSpPr/>
              <p:nvPr/>
            </p:nvSpPr>
            <p:spPr>
              <a:xfrm>
                <a:off x="1065207" y="2668486"/>
                <a:ext cx="1016191" cy="1038223"/>
              </a:xfrm>
              <a:prstGeom prst="rect">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Suns Rays</a:t>
                </a:r>
              </a:p>
            </p:txBody>
          </p:sp>
        </p:grpSp>
        <p:sp>
          <p:nvSpPr>
            <p:cNvPr id="33" name="Arrow: Up 32">
              <a:extLst>
                <a:ext uri="{FF2B5EF4-FFF2-40B4-BE49-F238E27FC236}">
                  <a16:creationId xmlns:a16="http://schemas.microsoft.com/office/drawing/2014/main" xmlns="" id="{BC196F81-BA15-4194-9A5F-03817559470A}"/>
                </a:ext>
              </a:extLst>
            </p:cNvPr>
            <p:cNvSpPr/>
            <p:nvPr/>
          </p:nvSpPr>
          <p:spPr>
            <a:xfrm rot="12517060">
              <a:off x="5128035" y="1754339"/>
              <a:ext cx="237426" cy="605650"/>
            </a:xfrm>
            <a:prstGeom prst="upArrow">
              <a:avLst>
                <a:gd name="adj1" fmla="val 3586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xmlns="" id="{AB581DE0-86BB-46F4-9D4C-BD3987D14C38}"/>
                </a:ext>
              </a:extLst>
            </p:cNvPr>
            <p:cNvCxnSpPr>
              <a:cxnSpLocks/>
            </p:cNvCxnSpPr>
            <p:nvPr/>
          </p:nvCxnSpPr>
          <p:spPr>
            <a:xfrm>
              <a:off x="3071608" y="3088419"/>
              <a:ext cx="3043442" cy="6391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Arrow: Up 34">
              <a:extLst>
                <a:ext uri="{FF2B5EF4-FFF2-40B4-BE49-F238E27FC236}">
                  <a16:creationId xmlns:a16="http://schemas.microsoft.com/office/drawing/2014/main" xmlns="" id="{BA8CAAB8-E030-4710-ACA8-40730DE783E1}"/>
                </a:ext>
              </a:extLst>
            </p:cNvPr>
            <p:cNvSpPr/>
            <p:nvPr/>
          </p:nvSpPr>
          <p:spPr>
            <a:xfrm rot="15977131">
              <a:off x="5350502" y="2202392"/>
              <a:ext cx="237426" cy="930011"/>
            </a:xfrm>
            <a:prstGeom prst="upArrow">
              <a:avLst>
                <a:gd name="adj1" fmla="val 3586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rrow: Up 35">
              <a:extLst>
                <a:ext uri="{FF2B5EF4-FFF2-40B4-BE49-F238E27FC236}">
                  <a16:creationId xmlns:a16="http://schemas.microsoft.com/office/drawing/2014/main" xmlns="" id="{C6AE1C73-FB9A-452D-8665-5EA55AD14121}"/>
                </a:ext>
              </a:extLst>
            </p:cNvPr>
            <p:cNvSpPr/>
            <p:nvPr/>
          </p:nvSpPr>
          <p:spPr>
            <a:xfrm rot="16971044">
              <a:off x="5353747" y="3689920"/>
              <a:ext cx="237426" cy="826390"/>
            </a:xfrm>
            <a:prstGeom prst="upArrow">
              <a:avLst>
                <a:gd name="adj1" fmla="val 3586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xmlns="" id="{1C38C46C-111C-424E-8C25-A96C227EBD78}"/>
                </a:ext>
              </a:extLst>
            </p:cNvPr>
            <p:cNvSpPr txBox="1"/>
            <p:nvPr/>
          </p:nvSpPr>
          <p:spPr>
            <a:xfrm>
              <a:off x="5901051" y="2324116"/>
              <a:ext cx="830677" cy="369332"/>
            </a:xfrm>
            <a:prstGeom prst="rect">
              <a:avLst/>
            </a:prstGeom>
            <a:noFill/>
          </p:spPr>
          <p:txBody>
            <a:bodyPr wrap="none" rtlCol="0">
              <a:spAutoFit/>
            </a:bodyPr>
            <a:lstStyle/>
            <a:p>
              <a:r>
                <a:rPr lang="en-GB" b="1" dirty="0">
                  <a:solidFill>
                    <a:schemeClr val="bg1"/>
                  </a:solidFill>
                </a:rPr>
                <a:t>Japan</a:t>
              </a:r>
            </a:p>
          </p:txBody>
        </p:sp>
        <p:sp>
          <p:nvSpPr>
            <p:cNvPr id="38" name="TextBox 37">
              <a:extLst>
                <a:ext uri="{FF2B5EF4-FFF2-40B4-BE49-F238E27FC236}">
                  <a16:creationId xmlns:a16="http://schemas.microsoft.com/office/drawing/2014/main" xmlns="" id="{1E175843-B039-486B-8CF1-8C96AEFE6BFE}"/>
                </a:ext>
              </a:extLst>
            </p:cNvPr>
            <p:cNvSpPr txBox="1"/>
            <p:nvPr/>
          </p:nvSpPr>
          <p:spPr>
            <a:xfrm>
              <a:off x="5833890" y="4028739"/>
              <a:ext cx="1168910" cy="369332"/>
            </a:xfrm>
            <a:prstGeom prst="rect">
              <a:avLst/>
            </a:prstGeom>
            <a:noFill/>
          </p:spPr>
          <p:txBody>
            <a:bodyPr wrap="none" rtlCol="0">
              <a:spAutoFit/>
            </a:bodyPr>
            <a:lstStyle/>
            <a:p>
              <a:r>
                <a:rPr lang="en-GB" b="1" dirty="0">
                  <a:solidFill>
                    <a:schemeClr val="bg1"/>
                  </a:solidFill>
                </a:rPr>
                <a:t>Australia</a:t>
              </a:r>
            </a:p>
          </p:txBody>
        </p:sp>
        <p:sp>
          <p:nvSpPr>
            <p:cNvPr id="47" name="TextBox 46">
              <a:extLst>
                <a:ext uri="{FF2B5EF4-FFF2-40B4-BE49-F238E27FC236}">
                  <a16:creationId xmlns:a16="http://schemas.microsoft.com/office/drawing/2014/main" xmlns="" id="{877B4D23-CFDC-4FB2-B7BC-9DDEDFAF83DD}"/>
                </a:ext>
              </a:extLst>
            </p:cNvPr>
            <p:cNvSpPr txBox="1"/>
            <p:nvPr/>
          </p:nvSpPr>
          <p:spPr>
            <a:xfrm>
              <a:off x="6139539" y="3544611"/>
              <a:ext cx="1497314" cy="543963"/>
            </a:xfrm>
            <a:prstGeom prst="rect">
              <a:avLst/>
            </a:prstGeom>
            <a:noFill/>
          </p:spPr>
          <p:txBody>
            <a:bodyPr wrap="none" rtlCol="0">
              <a:spAutoFit/>
            </a:bodyPr>
            <a:lstStyle/>
            <a:p>
              <a:r>
                <a:rPr lang="en-GB" b="1" dirty="0">
                  <a:solidFill>
                    <a:schemeClr val="bg1"/>
                  </a:solidFill>
                </a:rPr>
                <a:t>Equator</a:t>
              </a:r>
            </a:p>
          </p:txBody>
        </p:sp>
      </p:grpSp>
      <p:sp>
        <p:nvSpPr>
          <p:cNvPr id="43" name="Rectangle 42">
            <a:extLst>
              <a:ext uri="{FF2B5EF4-FFF2-40B4-BE49-F238E27FC236}">
                <a16:creationId xmlns:a16="http://schemas.microsoft.com/office/drawing/2014/main" xmlns="" id="{9E998E18-3B5D-4614-A36D-87654F13B800}"/>
              </a:ext>
            </a:extLst>
          </p:cNvPr>
          <p:cNvSpPr/>
          <p:nvPr/>
        </p:nvSpPr>
        <p:spPr>
          <a:xfrm>
            <a:off x="539750" y="4043144"/>
            <a:ext cx="8064500" cy="2308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xmlns="" id="{08F60FEB-C997-4E1B-AB81-6E37E907AED4}"/>
              </a:ext>
            </a:extLst>
          </p:cNvPr>
          <p:cNvSpPr/>
          <p:nvPr/>
        </p:nvSpPr>
        <p:spPr>
          <a:xfrm>
            <a:off x="590550" y="4254457"/>
            <a:ext cx="7702550" cy="923330"/>
          </a:xfrm>
          <a:prstGeom prst="rect">
            <a:avLst/>
          </a:prstGeom>
        </p:spPr>
        <p:txBody>
          <a:bodyPr wrap="square">
            <a:spAutoFit/>
          </a:bodyPr>
          <a:lstStyle/>
          <a:p>
            <a:pPr algn="just">
              <a:buFont typeface="Arial" panose="020B0604020202020204" pitchFamily="34" charset="0"/>
              <a:buNone/>
              <a:defRPr/>
            </a:pPr>
            <a:r>
              <a:rPr lang="en-GB" altLang="en-US" dirty="0"/>
              <a:t>This shows that while it is summer in the Southern Hemisphere it is winter in the Northern Hemisphere. There is more sunlight shining on Australia, which is in the Southern Hemisphere.</a:t>
            </a:r>
          </a:p>
        </p:txBody>
      </p:sp>
      <p:sp>
        <p:nvSpPr>
          <p:cNvPr id="45" name="Rectangle 44">
            <a:extLst>
              <a:ext uri="{FF2B5EF4-FFF2-40B4-BE49-F238E27FC236}">
                <a16:creationId xmlns:a16="http://schemas.microsoft.com/office/drawing/2014/main" xmlns="" id="{7CCEBD27-FA4D-4DC9-B5BF-88C05213529E}"/>
              </a:ext>
            </a:extLst>
          </p:cNvPr>
          <p:cNvSpPr/>
          <p:nvPr/>
        </p:nvSpPr>
        <p:spPr>
          <a:xfrm>
            <a:off x="590550" y="5316551"/>
            <a:ext cx="7702550" cy="923330"/>
          </a:xfrm>
          <a:prstGeom prst="rect">
            <a:avLst/>
          </a:prstGeom>
        </p:spPr>
        <p:txBody>
          <a:bodyPr wrap="square">
            <a:spAutoFit/>
          </a:bodyPr>
          <a:lstStyle/>
          <a:p>
            <a:pPr algn="just">
              <a:buFont typeface="Arial" panose="020B0604020202020204" pitchFamily="34" charset="0"/>
              <a:buNone/>
              <a:defRPr/>
            </a:pPr>
            <a:r>
              <a:rPr lang="en-GB" altLang="en-US" dirty="0"/>
              <a:t>Japan (in the Northern Hemisphere) is in winter while Australia, which is almost directly below but in the Southern Hemisphere, is in summer because it has more sunlight shining on it.</a:t>
            </a:r>
          </a:p>
        </p:txBody>
      </p:sp>
    </p:spTree>
    <p:extLst>
      <p:ext uri="{BB962C8B-B14F-4D97-AF65-F5344CB8AC3E}">
        <p14:creationId xmlns:p14="http://schemas.microsoft.com/office/powerpoint/2010/main" val="915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20B9A5F-94EB-42B0-96EA-47CDF79772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6" t="1090" r="2800" b="1291"/>
          <a:stretch/>
        </p:blipFill>
        <p:spPr>
          <a:xfrm>
            <a:off x="590550" y="549275"/>
            <a:ext cx="7969250" cy="5759450"/>
          </a:xfrm>
          <a:prstGeom prst="roundRect">
            <a:avLst>
              <a:gd name="adj" fmla="val 2555"/>
            </a:avLst>
          </a:prstGeom>
        </p:spPr>
      </p:pic>
      <p:grpSp>
        <p:nvGrpSpPr>
          <p:cNvPr id="25" name="Group 24">
            <a:extLst>
              <a:ext uri="{FF2B5EF4-FFF2-40B4-BE49-F238E27FC236}">
                <a16:creationId xmlns:a16="http://schemas.microsoft.com/office/drawing/2014/main" xmlns="" id="{B946571C-4442-4152-AE60-FD0F3C4D65DE}"/>
              </a:ext>
            </a:extLst>
          </p:cNvPr>
          <p:cNvGrpSpPr/>
          <p:nvPr/>
        </p:nvGrpSpPr>
        <p:grpSpPr>
          <a:xfrm>
            <a:off x="1792994" y="1438634"/>
            <a:ext cx="6412977" cy="3980731"/>
            <a:chOff x="1974919" y="1364140"/>
            <a:chExt cx="6412977" cy="3980731"/>
          </a:xfrm>
        </p:grpSpPr>
        <p:pic>
          <p:nvPicPr>
            <p:cNvPr id="4" name="Picture 3">
              <a:extLst>
                <a:ext uri="{FF2B5EF4-FFF2-40B4-BE49-F238E27FC236}">
                  <a16:creationId xmlns:a16="http://schemas.microsoft.com/office/drawing/2014/main" xmlns="" id="{4B4F4CE5-74C2-49B0-AE33-F537FD3624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98713">
              <a:off x="2756278" y="2206196"/>
              <a:ext cx="3631443" cy="2567851"/>
            </a:xfrm>
            <a:prstGeom prst="rect">
              <a:avLst/>
            </a:prstGeom>
          </p:spPr>
        </p:pic>
        <p:sp>
          <p:nvSpPr>
            <p:cNvPr id="5" name="Arrow: Up 4">
              <a:extLst>
                <a:ext uri="{FF2B5EF4-FFF2-40B4-BE49-F238E27FC236}">
                  <a16:creationId xmlns:a16="http://schemas.microsoft.com/office/drawing/2014/main" xmlns="" id="{C028E57A-2583-446F-9BDD-89E55DF12BCE}"/>
                </a:ext>
              </a:extLst>
            </p:cNvPr>
            <p:cNvSpPr/>
            <p:nvPr/>
          </p:nvSpPr>
          <p:spPr>
            <a:xfrm rot="2062293">
              <a:off x="3594510" y="4435751"/>
              <a:ext cx="237426" cy="605650"/>
            </a:xfrm>
            <a:prstGeom prst="upArrow">
              <a:avLst>
                <a:gd name="adj1" fmla="val 3586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9FA1382F-CB47-4417-8B5E-A82F64ADEDFC}"/>
                </a:ext>
              </a:extLst>
            </p:cNvPr>
            <p:cNvSpPr txBox="1"/>
            <p:nvPr/>
          </p:nvSpPr>
          <p:spPr>
            <a:xfrm>
              <a:off x="2790089" y="4975539"/>
              <a:ext cx="1308371" cy="369332"/>
            </a:xfrm>
            <a:prstGeom prst="rect">
              <a:avLst/>
            </a:prstGeom>
            <a:noFill/>
          </p:spPr>
          <p:txBody>
            <a:bodyPr wrap="none" rtlCol="0">
              <a:spAutoFit/>
            </a:bodyPr>
            <a:lstStyle/>
            <a:p>
              <a:r>
                <a:rPr lang="en-GB" b="1" dirty="0">
                  <a:solidFill>
                    <a:schemeClr val="bg1"/>
                  </a:solidFill>
                </a:rPr>
                <a:t>South Pole</a:t>
              </a:r>
            </a:p>
          </p:txBody>
        </p:sp>
        <p:sp>
          <p:nvSpPr>
            <p:cNvPr id="9" name="TextBox 8">
              <a:extLst>
                <a:ext uri="{FF2B5EF4-FFF2-40B4-BE49-F238E27FC236}">
                  <a16:creationId xmlns:a16="http://schemas.microsoft.com/office/drawing/2014/main" xmlns="" id="{50FE53BC-47DF-4961-97BD-29E5AC07472A}"/>
                </a:ext>
              </a:extLst>
            </p:cNvPr>
            <p:cNvSpPr txBox="1"/>
            <p:nvPr/>
          </p:nvSpPr>
          <p:spPr>
            <a:xfrm>
              <a:off x="4997495" y="1364140"/>
              <a:ext cx="1306768" cy="369332"/>
            </a:xfrm>
            <a:prstGeom prst="rect">
              <a:avLst/>
            </a:prstGeom>
            <a:noFill/>
          </p:spPr>
          <p:txBody>
            <a:bodyPr wrap="none" rtlCol="0">
              <a:spAutoFit/>
            </a:bodyPr>
            <a:lstStyle/>
            <a:p>
              <a:r>
                <a:rPr lang="en-GB" b="1" dirty="0">
                  <a:solidFill>
                    <a:schemeClr val="bg1"/>
                  </a:solidFill>
                </a:rPr>
                <a:t>North Pole</a:t>
              </a:r>
            </a:p>
          </p:txBody>
        </p:sp>
        <p:grpSp>
          <p:nvGrpSpPr>
            <p:cNvPr id="13" name="Group 12">
              <a:extLst>
                <a:ext uri="{FF2B5EF4-FFF2-40B4-BE49-F238E27FC236}">
                  <a16:creationId xmlns:a16="http://schemas.microsoft.com/office/drawing/2014/main" xmlns="" id="{D58BFD96-8A00-4000-9D8D-6E7194C73145}"/>
                </a:ext>
              </a:extLst>
            </p:cNvPr>
            <p:cNvGrpSpPr/>
            <p:nvPr/>
          </p:nvGrpSpPr>
          <p:grpSpPr>
            <a:xfrm>
              <a:off x="6530390" y="2704827"/>
              <a:ext cx="1857506" cy="1206098"/>
              <a:chOff x="6530390" y="2704827"/>
              <a:chExt cx="1857506" cy="1206098"/>
            </a:xfrm>
          </p:grpSpPr>
          <p:sp>
            <p:nvSpPr>
              <p:cNvPr id="8" name="Arrow: Up 7">
                <a:extLst>
                  <a:ext uri="{FF2B5EF4-FFF2-40B4-BE49-F238E27FC236}">
                    <a16:creationId xmlns:a16="http://schemas.microsoft.com/office/drawing/2014/main" xmlns="" id="{47B4BE98-3762-4522-83E3-40C0A8CFFDAB}"/>
                  </a:ext>
                </a:extLst>
              </p:cNvPr>
              <p:cNvSpPr/>
              <p:nvPr/>
            </p:nvSpPr>
            <p:spPr>
              <a:xfrm rot="16200000" flipH="1">
                <a:off x="6928399" y="2639543"/>
                <a:ext cx="513262" cy="1309280"/>
              </a:xfrm>
              <a:prstGeom prst="upArrow">
                <a:avLst>
                  <a:gd name="adj1" fmla="val 55480"/>
                  <a:gd name="adj2" fmla="val 45097"/>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Up 9">
                <a:extLst>
                  <a:ext uri="{FF2B5EF4-FFF2-40B4-BE49-F238E27FC236}">
                    <a16:creationId xmlns:a16="http://schemas.microsoft.com/office/drawing/2014/main" xmlns="" id="{CEAD5785-510C-4E34-A117-BEF4918B597D}"/>
                  </a:ext>
                </a:extLst>
              </p:cNvPr>
              <p:cNvSpPr/>
              <p:nvPr/>
            </p:nvSpPr>
            <p:spPr>
              <a:xfrm rot="16200000" flipH="1">
                <a:off x="7264261" y="2416375"/>
                <a:ext cx="371980" cy="948884"/>
              </a:xfrm>
              <a:prstGeom prst="upArrow">
                <a:avLst>
                  <a:gd name="adj1" fmla="val 55480"/>
                  <a:gd name="adj2" fmla="val 45097"/>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Up 10">
                <a:extLst>
                  <a:ext uri="{FF2B5EF4-FFF2-40B4-BE49-F238E27FC236}">
                    <a16:creationId xmlns:a16="http://schemas.microsoft.com/office/drawing/2014/main" xmlns="" id="{2BA4BF5D-33E2-4C41-8CAC-7623500BB9A4}"/>
                  </a:ext>
                </a:extLst>
              </p:cNvPr>
              <p:cNvSpPr/>
              <p:nvPr/>
            </p:nvSpPr>
            <p:spPr>
              <a:xfrm rot="16200000" flipH="1">
                <a:off x="7264261" y="3250493"/>
                <a:ext cx="371980" cy="948884"/>
              </a:xfrm>
              <a:prstGeom prst="upArrow">
                <a:avLst>
                  <a:gd name="adj1" fmla="val 55480"/>
                  <a:gd name="adj2" fmla="val 45097"/>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7DD20711-675D-4980-9675-FEF3483499D9}"/>
                  </a:ext>
                </a:extLst>
              </p:cNvPr>
              <p:cNvSpPr/>
              <p:nvPr/>
            </p:nvSpPr>
            <p:spPr>
              <a:xfrm flipH="1">
                <a:off x="7439012" y="2788764"/>
                <a:ext cx="948884" cy="1038224"/>
              </a:xfrm>
              <a:prstGeom prst="rect">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Suns Rays</a:t>
                </a:r>
              </a:p>
            </p:txBody>
          </p:sp>
        </p:grpSp>
        <p:sp>
          <p:nvSpPr>
            <p:cNvPr id="14" name="Arrow: Up 13">
              <a:extLst>
                <a:ext uri="{FF2B5EF4-FFF2-40B4-BE49-F238E27FC236}">
                  <a16:creationId xmlns:a16="http://schemas.microsoft.com/office/drawing/2014/main" xmlns="" id="{6D93438D-E231-485E-B72D-54688B334BD8}"/>
                </a:ext>
              </a:extLst>
            </p:cNvPr>
            <p:cNvSpPr/>
            <p:nvPr/>
          </p:nvSpPr>
          <p:spPr>
            <a:xfrm rot="12517060">
              <a:off x="5128035" y="1754339"/>
              <a:ext cx="237426" cy="605650"/>
            </a:xfrm>
            <a:prstGeom prst="upArrow">
              <a:avLst>
                <a:gd name="adj1" fmla="val 3586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xmlns="" id="{C84795BA-7D06-4E42-8804-F966A4331AF2}"/>
                </a:ext>
              </a:extLst>
            </p:cNvPr>
            <p:cNvCxnSpPr>
              <a:cxnSpLocks/>
            </p:cNvCxnSpPr>
            <p:nvPr/>
          </p:nvCxnSpPr>
          <p:spPr>
            <a:xfrm>
              <a:off x="3071608" y="3088419"/>
              <a:ext cx="3043442" cy="6391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Arrow: Up 20">
              <a:extLst>
                <a:ext uri="{FF2B5EF4-FFF2-40B4-BE49-F238E27FC236}">
                  <a16:creationId xmlns:a16="http://schemas.microsoft.com/office/drawing/2014/main" xmlns="" id="{2D23BC90-70F7-4435-883F-D822170E63F5}"/>
                </a:ext>
              </a:extLst>
            </p:cNvPr>
            <p:cNvSpPr/>
            <p:nvPr/>
          </p:nvSpPr>
          <p:spPr>
            <a:xfrm rot="15977131">
              <a:off x="5350502" y="2202392"/>
              <a:ext cx="237426" cy="930011"/>
            </a:xfrm>
            <a:prstGeom prst="upArrow">
              <a:avLst>
                <a:gd name="adj1" fmla="val 3586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Up 21">
              <a:extLst>
                <a:ext uri="{FF2B5EF4-FFF2-40B4-BE49-F238E27FC236}">
                  <a16:creationId xmlns:a16="http://schemas.microsoft.com/office/drawing/2014/main" xmlns="" id="{3E2C8B04-4B89-43DF-9EDE-169D6A6046AB}"/>
                </a:ext>
              </a:extLst>
            </p:cNvPr>
            <p:cNvSpPr/>
            <p:nvPr/>
          </p:nvSpPr>
          <p:spPr>
            <a:xfrm rot="16971044">
              <a:off x="5353747" y="3689920"/>
              <a:ext cx="237426" cy="826390"/>
            </a:xfrm>
            <a:prstGeom prst="upArrow">
              <a:avLst>
                <a:gd name="adj1" fmla="val 3586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xmlns="" id="{605B3D00-7519-42D9-9066-571A65748680}"/>
                </a:ext>
              </a:extLst>
            </p:cNvPr>
            <p:cNvSpPr txBox="1"/>
            <p:nvPr/>
          </p:nvSpPr>
          <p:spPr>
            <a:xfrm>
              <a:off x="5985005" y="2425158"/>
              <a:ext cx="830677" cy="369332"/>
            </a:xfrm>
            <a:prstGeom prst="rect">
              <a:avLst/>
            </a:prstGeom>
            <a:noFill/>
          </p:spPr>
          <p:txBody>
            <a:bodyPr wrap="none" rtlCol="0">
              <a:spAutoFit/>
            </a:bodyPr>
            <a:lstStyle/>
            <a:p>
              <a:r>
                <a:rPr lang="en-GB" b="1" dirty="0">
                  <a:solidFill>
                    <a:schemeClr val="bg1"/>
                  </a:solidFill>
                </a:rPr>
                <a:t>Japan</a:t>
              </a:r>
            </a:p>
          </p:txBody>
        </p:sp>
        <p:sp>
          <p:nvSpPr>
            <p:cNvPr id="24" name="TextBox 23">
              <a:extLst>
                <a:ext uri="{FF2B5EF4-FFF2-40B4-BE49-F238E27FC236}">
                  <a16:creationId xmlns:a16="http://schemas.microsoft.com/office/drawing/2014/main" xmlns="" id="{00AFC21F-D7CB-45A3-BE95-1D1A2DB52C25}"/>
                </a:ext>
              </a:extLst>
            </p:cNvPr>
            <p:cNvSpPr txBox="1"/>
            <p:nvPr/>
          </p:nvSpPr>
          <p:spPr>
            <a:xfrm>
              <a:off x="5893691" y="4126089"/>
              <a:ext cx="1168910" cy="369332"/>
            </a:xfrm>
            <a:prstGeom prst="rect">
              <a:avLst/>
            </a:prstGeom>
            <a:noFill/>
          </p:spPr>
          <p:txBody>
            <a:bodyPr wrap="none" rtlCol="0">
              <a:spAutoFit/>
            </a:bodyPr>
            <a:lstStyle/>
            <a:p>
              <a:r>
                <a:rPr lang="en-GB" b="1" dirty="0">
                  <a:solidFill>
                    <a:schemeClr val="bg1"/>
                  </a:solidFill>
                </a:rPr>
                <a:t>Australia</a:t>
              </a:r>
            </a:p>
          </p:txBody>
        </p:sp>
        <p:sp>
          <p:nvSpPr>
            <p:cNvPr id="46" name="TextBox 45">
              <a:extLst>
                <a:ext uri="{FF2B5EF4-FFF2-40B4-BE49-F238E27FC236}">
                  <a16:creationId xmlns:a16="http://schemas.microsoft.com/office/drawing/2014/main" xmlns="" id="{7954D8D6-B7E7-44C3-B222-BF0FE96CF1C9}"/>
                </a:ext>
              </a:extLst>
            </p:cNvPr>
            <p:cNvSpPr txBox="1"/>
            <p:nvPr/>
          </p:nvSpPr>
          <p:spPr>
            <a:xfrm>
              <a:off x="1974919" y="2852885"/>
              <a:ext cx="1016625" cy="369332"/>
            </a:xfrm>
            <a:prstGeom prst="rect">
              <a:avLst/>
            </a:prstGeom>
            <a:noFill/>
          </p:spPr>
          <p:txBody>
            <a:bodyPr wrap="none" rtlCol="0">
              <a:spAutoFit/>
            </a:bodyPr>
            <a:lstStyle/>
            <a:p>
              <a:r>
                <a:rPr lang="en-GB" b="1" dirty="0">
                  <a:solidFill>
                    <a:schemeClr val="bg1"/>
                  </a:solidFill>
                </a:rPr>
                <a:t>Equator</a:t>
              </a:r>
            </a:p>
          </p:txBody>
        </p:sp>
      </p:grpSp>
      <p:sp>
        <p:nvSpPr>
          <p:cNvPr id="26" name="Arrow: Pentagon 25">
            <a:extLst>
              <a:ext uri="{FF2B5EF4-FFF2-40B4-BE49-F238E27FC236}">
                <a16:creationId xmlns:a16="http://schemas.microsoft.com/office/drawing/2014/main" xmlns="" id="{23F574C6-831D-435B-8587-8C0BA0417B61}"/>
              </a:ext>
            </a:extLst>
          </p:cNvPr>
          <p:cNvSpPr/>
          <p:nvPr/>
        </p:nvSpPr>
        <p:spPr>
          <a:xfrm>
            <a:off x="-6814" y="418853"/>
            <a:ext cx="4335246" cy="1580337"/>
          </a:xfrm>
          <a:prstGeom prst="homePlate">
            <a:avLst>
              <a:gd name="adj" fmla="val 30381"/>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buFont typeface="Arial" panose="020B0604020202020204" pitchFamily="34" charset="0"/>
              <a:buNone/>
              <a:defRPr/>
            </a:pPr>
            <a:r>
              <a:rPr lang="en-GB" altLang="en-US" dirty="0"/>
              <a:t>This shows Australia in winter and Japan in summer. Now there will be more sunlight shining on the Northern Hemisphere. </a:t>
            </a:r>
          </a:p>
        </p:txBody>
      </p:sp>
    </p:spTree>
    <p:extLst>
      <p:ext uri="{BB962C8B-B14F-4D97-AF65-F5344CB8AC3E}">
        <p14:creationId xmlns:p14="http://schemas.microsoft.com/office/powerpoint/2010/main" val="3738932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C153CB5-8C97-4E8E-A4C2-0BA0FB1C5A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6" t="1090" r="2800" b="1291"/>
          <a:stretch/>
        </p:blipFill>
        <p:spPr>
          <a:xfrm>
            <a:off x="590550" y="549275"/>
            <a:ext cx="7969250" cy="5759450"/>
          </a:xfrm>
          <a:prstGeom prst="roundRect">
            <a:avLst>
              <a:gd name="adj" fmla="val 2555"/>
            </a:avLst>
          </a:prstGeom>
        </p:spPr>
      </p:pic>
      <p:pic>
        <p:nvPicPr>
          <p:cNvPr id="5" name="Picture 4">
            <a:extLst>
              <a:ext uri="{FF2B5EF4-FFF2-40B4-BE49-F238E27FC236}">
                <a16:creationId xmlns:a16="http://schemas.microsoft.com/office/drawing/2014/main" xmlns="" id="{74141C93-F0DC-411E-946A-73229BDA4D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2211" y="2451426"/>
            <a:ext cx="2059577" cy="1955148"/>
          </a:xfrm>
          <a:prstGeom prst="rect">
            <a:avLst/>
          </a:prstGeom>
        </p:spPr>
      </p:pic>
      <p:sp>
        <p:nvSpPr>
          <p:cNvPr id="6" name="Arrow: Pentagon 5">
            <a:extLst>
              <a:ext uri="{FF2B5EF4-FFF2-40B4-BE49-F238E27FC236}">
                <a16:creationId xmlns:a16="http://schemas.microsoft.com/office/drawing/2014/main" xmlns="" id="{14980CE9-4DB8-4240-9163-69819CA306DE}"/>
              </a:ext>
            </a:extLst>
          </p:cNvPr>
          <p:cNvSpPr/>
          <p:nvPr/>
        </p:nvSpPr>
        <p:spPr>
          <a:xfrm>
            <a:off x="539750" y="765176"/>
            <a:ext cx="2003425" cy="50165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The Sun</a:t>
            </a:r>
          </a:p>
        </p:txBody>
      </p:sp>
      <p:pic>
        <p:nvPicPr>
          <p:cNvPr id="8" name="Picture 7">
            <a:extLst>
              <a:ext uri="{FF2B5EF4-FFF2-40B4-BE49-F238E27FC236}">
                <a16:creationId xmlns:a16="http://schemas.microsoft.com/office/drawing/2014/main" xmlns="" id="{51781D00-5A1E-4B10-9777-571C2ABB1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43012" y="2552190"/>
            <a:ext cx="7601276" cy="5391150"/>
          </a:xfrm>
          <a:prstGeom prst="rect">
            <a:avLst/>
          </a:prstGeom>
        </p:spPr>
      </p:pic>
      <p:sp>
        <p:nvSpPr>
          <p:cNvPr id="11" name="Rectangle 10">
            <a:extLst>
              <a:ext uri="{FF2B5EF4-FFF2-40B4-BE49-F238E27FC236}">
                <a16:creationId xmlns:a16="http://schemas.microsoft.com/office/drawing/2014/main" xmlns="" id="{54BD1868-9E77-45B2-9EA6-C57B4E99AB32}"/>
              </a:ext>
            </a:extLst>
          </p:cNvPr>
          <p:cNvSpPr/>
          <p:nvPr/>
        </p:nvSpPr>
        <p:spPr>
          <a:xfrm>
            <a:off x="4087812" y="2159038"/>
            <a:ext cx="930063" cy="584775"/>
          </a:xfrm>
          <a:prstGeom prst="rect">
            <a:avLst/>
          </a:prstGeom>
        </p:spPr>
        <p:txBody>
          <a:bodyPr wrap="none">
            <a:spAutoFit/>
          </a:bodyPr>
          <a:lstStyle/>
          <a:p>
            <a:pPr algn="ctr">
              <a:buFont typeface="Arial" panose="020B0604020202020204" pitchFamily="34" charset="0"/>
              <a:buNone/>
              <a:defRPr/>
            </a:pPr>
            <a:r>
              <a:rPr lang="en-GB" altLang="en-US" sz="3200" b="1" dirty="0"/>
              <a:t>Size</a:t>
            </a:r>
            <a:endParaRPr lang="en-GB" altLang="en-US" dirty="0"/>
          </a:p>
        </p:txBody>
      </p:sp>
      <p:pic>
        <p:nvPicPr>
          <p:cNvPr id="10" name="Picture 9">
            <a:extLst>
              <a:ext uri="{FF2B5EF4-FFF2-40B4-BE49-F238E27FC236}">
                <a16:creationId xmlns:a16="http://schemas.microsoft.com/office/drawing/2014/main" xmlns="" id="{CB6737F0-F1A4-4A7C-A56A-4BC20FE8AC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1"/>
          <a:stretch/>
        </p:blipFill>
        <p:spPr>
          <a:xfrm>
            <a:off x="4308475" y="582278"/>
            <a:ext cx="5170487" cy="3183581"/>
          </a:xfrm>
          <a:prstGeom prst="rect">
            <a:avLst/>
          </a:prstGeom>
        </p:spPr>
      </p:pic>
      <p:sp>
        <p:nvSpPr>
          <p:cNvPr id="12" name="Rectangle 11">
            <a:extLst>
              <a:ext uri="{FF2B5EF4-FFF2-40B4-BE49-F238E27FC236}">
                <a16:creationId xmlns:a16="http://schemas.microsoft.com/office/drawing/2014/main" xmlns="" id="{8D7BE93A-C389-4469-9323-782005EC7AB6}"/>
              </a:ext>
            </a:extLst>
          </p:cNvPr>
          <p:cNvSpPr/>
          <p:nvPr/>
        </p:nvSpPr>
        <p:spPr>
          <a:xfrm>
            <a:off x="4038600" y="3798862"/>
            <a:ext cx="4572000" cy="923330"/>
          </a:xfrm>
          <a:prstGeom prst="rect">
            <a:avLst/>
          </a:prstGeom>
        </p:spPr>
        <p:txBody>
          <a:bodyPr>
            <a:spAutoFit/>
          </a:bodyPr>
          <a:lstStyle/>
          <a:p>
            <a:pPr algn="just">
              <a:buFont typeface="Arial" panose="020B0604020202020204" pitchFamily="34" charset="0"/>
              <a:buNone/>
              <a:defRPr/>
            </a:pPr>
            <a:r>
              <a:rPr lang="en-GB" altLang="en-US" dirty="0"/>
              <a:t>In the very centre of our solar system is the Sun, which is about 1.3 million times as big as planet Earth. </a:t>
            </a:r>
          </a:p>
        </p:txBody>
      </p:sp>
      <p:sp>
        <p:nvSpPr>
          <p:cNvPr id="13" name="Rectangle 12">
            <a:extLst>
              <a:ext uri="{FF2B5EF4-FFF2-40B4-BE49-F238E27FC236}">
                <a16:creationId xmlns:a16="http://schemas.microsoft.com/office/drawing/2014/main" xmlns="" id="{859B21D8-8BC5-4777-8EB9-600181062356}"/>
              </a:ext>
            </a:extLst>
          </p:cNvPr>
          <p:cNvSpPr/>
          <p:nvPr/>
        </p:nvSpPr>
        <p:spPr>
          <a:xfrm>
            <a:off x="4038600" y="4895984"/>
            <a:ext cx="4572000" cy="923330"/>
          </a:xfrm>
          <a:prstGeom prst="rect">
            <a:avLst/>
          </a:prstGeom>
        </p:spPr>
        <p:txBody>
          <a:bodyPr>
            <a:spAutoFit/>
          </a:bodyPr>
          <a:lstStyle/>
          <a:p>
            <a:pPr algn="just">
              <a:buFont typeface="Arial" panose="020B0604020202020204" pitchFamily="34" charset="0"/>
              <a:buNone/>
              <a:defRPr/>
            </a:pPr>
            <a:r>
              <a:rPr lang="en-GB" altLang="en-US" dirty="0"/>
              <a:t>The diameter of </a:t>
            </a:r>
            <a:r>
              <a:rPr lang="en-GB" altLang="en-US"/>
              <a:t>the Sun </a:t>
            </a:r>
            <a:r>
              <a:rPr lang="en-GB" altLang="en-US" dirty="0"/>
              <a:t>is about </a:t>
            </a:r>
            <a:r>
              <a:rPr lang="en-US" dirty="0"/>
              <a:t>1.391 million km</a:t>
            </a:r>
            <a:r>
              <a:rPr lang="en-GB" altLang="en-US" dirty="0"/>
              <a:t>, where the Earth is only </a:t>
            </a:r>
            <a:r>
              <a:rPr lang="en-US" dirty="0"/>
              <a:t>12,742 km.</a:t>
            </a:r>
            <a:endParaRPr lang="en-GB" altLang="en-US" dirty="0"/>
          </a:p>
        </p:txBody>
      </p:sp>
      <p:grpSp>
        <p:nvGrpSpPr>
          <p:cNvPr id="17" name="Group 16">
            <a:extLst>
              <a:ext uri="{FF2B5EF4-FFF2-40B4-BE49-F238E27FC236}">
                <a16:creationId xmlns:a16="http://schemas.microsoft.com/office/drawing/2014/main" xmlns="" id="{A6E72B58-E1D6-413B-8C89-26F4752FA114}"/>
              </a:ext>
            </a:extLst>
          </p:cNvPr>
          <p:cNvGrpSpPr/>
          <p:nvPr/>
        </p:nvGrpSpPr>
        <p:grpSpPr>
          <a:xfrm>
            <a:off x="1544637" y="4971511"/>
            <a:ext cx="1463675" cy="462854"/>
            <a:chOff x="1452675" y="5079461"/>
            <a:chExt cx="1463675" cy="462854"/>
          </a:xfrm>
        </p:grpSpPr>
        <p:pic>
          <p:nvPicPr>
            <p:cNvPr id="15" name="Picture 14">
              <a:extLst>
                <a:ext uri="{FF2B5EF4-FFF2-40B4-BE49-F238E27FC236}">
                  <a16:creationId xmlns:a16="http://schemas.microsoft.com/office/drawing/2014/main" xmlns="" id="{70301AA6-1229-4127-AFE4-3A874ECF6A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5770" y="5079461"/>
              <a:ext cx="217487" cy="153789"/>
            </a:xfrm>
            <a:prstGeom prst="rect">
              <a:avLst/>
            </a:prstGeom>
          </p:spPr>
        </p:pic>
        <p:sp>
          <p:nvSpPr>
            <p:cNvPr id="16" name="TextBox 15">
              <a:extLst>
                <a:ext uri="{FF2B5EF4-FFF2-40B4-BE49-F238E27FC236}">
                  <a16:creationId xmlns:a16="http://schemas.microsoft.com/office/drawing/2014/main" xmlns="" id="{7DD9494A-3007-450E-84A9-E323FDB39AEC}"/>
                </a:ext>
              </a:extLst>
            </p:cNvPr>
            <p:cNvSpPr txBox="1"/>
            <p:nvPr/>
          </p:nvSpPr>
          <p:spPr>
            <a:xfrm>
              <a:off x="1452675" y="5172983"/>
              <a:ext cx="1463675" cy="369332"/>
            </a:xfrm>
            <a:prstGeom prst="rect">
              <a:avLst/>
            </a:prstGeom>
            <a:noFill/>
          </p:spPr>
          <p:txBody>
            <a:bodyPr wrap="square" rtlCol="0">
              <a:spAutoFit/>
            </a:bodyPr>
            <a:lstStyle/>
            <a:p>
              <a:pPr algn="ctr"/>
              <a:r>
                <a:rPr lang="en-GB" b="1" dirty="0">
                  <a:solidFill>
                    <a:schemeClr val="bg1"/>
                  </a:solidFill>
                </a:rPr>
                <a:t>Earth</a:t>
              </a:r>
            </a:p>
          </p:txBody>
        </p:sp>
      </p:grpSp>
    </p:spTree>
    <p:extLst>
      <p:ext uri="{BB962C8B-B14F-4D97-AF65-F5344CB8AC3E}">
        <p14:creationId xmlns:p14="http://schemas.microsoft.com/office/powerpoint/2010/main" val="244101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5"/>
                                        </p:tgtEl>
                                        <p:attrNameLst>
                                          <p:attrName>ppt_x</p:attrName>
                                          <p:attrName>ppt_y</p:attrName>
                                        </p:attrNameLst>
                                      </p:cBhvr>
                                    </p:animMotion>
                                  </p:childTnLst>
                                </p:cTn>
                              </p:par>
                              <p:par>
                                <p:cTn id="7" presetID="10" presetClass="entr" presetSubtype="0" fill="hold" nodeType="withEffect">
                                  <p:stCondLst>
                                    <p:cond delay="15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750"/>
                                        <p:tgtEl>
                                          <p:spTgt spid="8"/>
                                        </p:tgtEl>
                                      </p:cBhvr>
                                    </p:animEffect>
                                  </p:childTnLst>
                                </p:cTn>
                              </p:par>
                              <p:par>
                                <p:cTn id="10" presetID="10" presetClass="entr" presetSubtype="0" fill="hold" nodeType="withEffect">
                                  <p:stCondLst>
                                    <p:cond delay="2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2750"/>
                            </p:stCondLst>
                            <p:childTnLst>
                              <p:par>
                                <p:cTn id="14" presetID="42" presetClass="path" presetSubtype="0" accel="50000" decel="50000" fill="hold" nodeType="afterEffect">
                                  <p:stCondLst>
                                    <p:cond delay="0"/>
                                  </p:stCondLst>
                                  <p:childTnLst>
                                    <p:animMotion origin="layout" path="M 0.00191 0.00324 L 0.06493 0.03171 " pathEditMode="relative" rAng="0" ptsTypes="AA">
                                      <p:cBhvr>
                                        <p:cTn id="15" dur="2000" fill="hold"/>
                                        <p:tgtEl>
                                          <p:spTgt spid="10"/>
                                        </p:tgtEl>
                                        <p:attrNameLst>
                                          <p:attrName>ppt_x</p:attrName>
                                          <p:attrName>ppt_y</p:attrName>
                                        </p:attrNameLst>
                                      </p:cBhvr>
                                      <p:rCtr x="3142" y="1412"/>
                                    </p:animMotion>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2000"/>
                                        <p:tgtEl>
                                          <p:spTgt spid="11"/>
                                        </p:tgtEl>
                                      </p:cBhvr>
                                    </p:animEffect>
                                  </p:childTnLst>
                                </p:cTn>
                              </p:par>
                            </p:childTnLst>
                          </p:cTn>
                        </p:par>
                        <p:par>
                          <p:cTn id="19" fill="hold">
                            <p:stCondLst>
                              <p:cond delay="475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A43D50E-3705-40E5-8E42-17C7F1F78A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6" t="1090" r="2800" b="1291"/>
          <a:stretch/>
        </p:blipFill>
        <p:spPr>
          <a:xfrm>
            <a:off x="590550" y="549275"/>
            <a:ext cx="7969250" cy="5759450"/>
          </a:xfrm>
          <a:prstGeom prst="roundRect">
            <a:avLst>
              <a:gd name="adj" fmla="val 2555"/>
            </a:avLst>
          </a:prstGeom>
        </p:spPr>
      </p:pic>
      <p:sp>
        <p:nvSpPr>
          <p:cNvPr id="4" name="Arrow: Pentagon 3">
            <a:extLst>
              <a:ext uri="{FF2B5EF4-FFF2-40B4-BE49-F238E27FC236}">
                <a16:creationId xmlns:a16="http://schemas.microsoft.com/office/drawing/2014/main" xmlns="" id="{D0A2CE96-9195-4AAB-84BA-CA40DB82B713}"/>
              </a:ext>
            </a:extLst>
          </p:cNvPr>
          <p:cNvSpPr/>
          <p:nvPr/>
        </p:nvSpPr>
        <p:spPr>
          <a:xfrm>
            <a:off x="539750" y="765176"/>
            <a:ext cx="6375400" cy="50165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The Sun – </a:t>
            </a:r>
            <a:r>
              <a:rPr lang="en-GB" sz="2800" dirty="0">
                <a:solidFill>
                  <a:schemeClr val="tx1"/>
                </a:solidFill>
              </a:rPr>
              <a:t>Stars in the skies</a:t>
            </a:r>
          </a:p>
        </p:txBody>
      </p:sp>
      <p:grpSp>
        <p:nvGrpSpPr>
          <p:cNvPr id="5" name="Group 4">
            <a:extLst>
              <a:ext uri="{FF2B5EF4-FFF2-40B4-BE49-F238E27FC236}">
                <a16:creationId xmlns:a16="http://schemas.microsoft.com/office/drawing/2014/main" xmlns="" id="{7C01E89F-A2F1-49AB-9305-D963F3FA5836}"/>
              </a:ext>
            </a:extLst>
          </p:cNvPr>
          <p:cNvGrpSpPr/>
          <p:nvPr/>
        </p:nvGrpSpPr>
        <p:grpSpPr>
          <a:xfrm>
            <a:off x="0" y="3533775"/>
            <a:ext cx="9144000" cy="2228584"/>
            <a:chOff x="2419349" y="2146702"/>
            <a:chExt cx="6724650" cy="2228584"/>
          </a:xfrm>
        </p:grpSpPr>
        <p:sp>
          <p:nvSpPr>
            <p:cNvPr id="6" name="Rectangle 5">
              <a:extLst>
                <a:ext uri="{FF2B5EF4-FFF2-40B4-BE49-F238E27FC236}">
                  <a16:creationId xmlns:a16="http://schemas.microsoft.com/office/drawing/2014/main" xmlns="" id="{1443CDD6-8997-4BBA-B2CE-44AAD3AAD8C0}"/>
                </a:ext>
              </a:extLst>
            </p:cNvPr>
            <p:cNvSpPr/>
            <p:nvPr/>
          </p:nvSpPr>
          <p:spPr>
            <a:xfrm>
              <a:off x="2419349" y="2146702"/>
              <a:ext cx="6724650" cy="2228584"/>
            </a:xfrm>
            <a:prstGeom prst="rect">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xmlns="" id="{AB048676-D77E-429F-A887-69BA664EF619}"/>
                </a:ext>
              </a:extLst>
            </p:cNvPr>
            <p:cNvSpPr/>
            <p:nvPr/>
          </p:nvSpPr>
          <p:spPr>
            <a:xfrm>
              <a:off x="2734130" y="2343961"/>
              <a:ext cx="6095088" cy="2031325"/>
            </a:xfrm>
            <a:prstGeom prst="rect">
              <a:avLst/>
            </a:prstGeom>
          </p:spPr>
          <p:txBody>
            <a:bodyPr wrap="square">
              <a:spAutoFit/>
            </a:bodyPr>
            <a:lstStyle/>
            <a:p>
              <a:r>
                <a:rPr lang="en-GB" altLang="en-US" dirty="0">
                  <a:solidFill>
                    <a:schemeClr val="bg1"/>
                  </a:solidFill>
                </a:rPr>
                <a:t>Just like all the stars we can see in the night sky, our Sun is also a star. The stars that we see at night are just a lot, lot further away. The closest stars are about four light years away (a light year is the distance that light can travel in a year – this is such an unbelievably large distance it is hard to imagine). A star is a huge ball of burning gas which is held together by gravity. They are a light source as they produce their own light.</a:t>
              </a:r>
            </a:p>
            <a:p>
              <a:pPr>
                <a:buFont typeface="Arial" panose="020B0604020202020204" pitchFamily="34" charset="0"/>
                <a:buNone/>
              </a:pPr>
              <a:endParaRPr lang="en-GB" altLang="en-US" dirty="0">
                <a:solidFill>
                  <a:schemeClr val="bg1"/>
                </a:solidFill>
              </a:endParaRPr>
            </a:p>
          </p:txBody>
        </p:sp>
      </p:grpSp>
    </p:spTree>
    <p:extLst>
      <p:ext uri="{BB962C8B-B14F-4D97-AF65-F5344CB8AC3E}">
        <p14:creationId xmlns:p14="http://schemas.microsoft.com/office/powerpoint/2010/main" val="32249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80E233B-F290-4B69-B916-78DC908E3E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08" t="1141" r="5663" b="1141"/>
          <a:stretch/>
        </p:blipFill>
        <p:spPr>
          <a:xfrm>
            <a:off x="-1" y="0"/>
            <a:ext cx="9144001" cy="6858000"/>
          </a:xfrm>
          <a:prstGeom prst="rect">
            <a:avLst/>
          </a:prstGeom>
        </p:spPr>
      </p:pic>
      <p:sp>
        <p:nvSpPr>
          <p:cNvPr id="5" name="TextBox 4">
            <a:extLst>
              <a:ext uri="{FF2B5EF4-FFF2-40B4-BE49-F238E27FC236}">
                <a16:creationId xmlns:a16="http://schemas.microsoft.com/office/drawing/2014/main" xmlns="" id="{963806F7-339D-4BBB-9C06-923F81462E9A}"/>
              </a:ext>
            </a:extLst>
          </p:cNvPr>
          <p:cNvSpPr txBox="1"/>
          <p:nvPr/>
        </p:nvSpPr>
        <p:spPr>
          <a:xfrm>
            <a:off x="8456939" y="6627019"/>
            <a:ext cx="724367" cy="230981"/>
          </a:xfrm>
          <a:prstGeom prst="rect">
            <a:avLst/>
          </a:prstGeom>
          <a:noFill/>
        </p:spPr>
        <p:txBody>
          <a:bodyPr wrap="square" rtlCol="0">
            <a:spAutoFit/>
          </a:bodyPr>
          <a:lstStyle/>
          <a:p>
            <a:r>
              <a:rPr lang="en-GB" sz="900" b="1" dirty="0">
                <a:solidFill>
                  <a:schemeClr val="tx2">
                    <a:lumMod val="50000"/>
                  </a:schemeClr>
                </a:solidFill>
                <a:latin typeface="Tuffy" panose="020B0603060100000000" pitchFamily="34" charset="0"/>
                <a:ea typeface="Tuffy" panose="020B0603060100000000" pitchFamily="34" charset="0"/>
              </a:rPr>
              <a:t>twinkl.com</a:t>
            </a:r>
          </a:p>
        </p:txBody>
      </p:sp>
      <p:grpSp>
        <p:nvGrpSpPr>
          <p:cNvPr id="20" name="Group 19">
            <a:extLst>
              <a:ext uri="{FF2B5EF4-FFF2-40B4-BE49-F238E27FC236}">
                <a16:creationId xmlns:a16="http://schemas.microsoft.com/office/drawing/2014/main" xmlns="" id="{0B43A034-23FC-43DE-A72B-EE36B36949AA}"/>
              </a:ext>
            </a:extLst>
          </p:cNvPr>
          <p:cNvGrpSpPr/>
          <p:nvPr/>
        </p:nvGrpSpPr>
        <p:grpSpPr>
          <a:xfrm>
            <a:off x="1057013" y="549275"/>
            <a:ext cx="8086987" cy="1730764"/>
            <a:chOff x="1057013" y="549275"/>
            <a:chExt cx="8086987" cy="1730764"/>
          </a:xfrm>
        </p:grpSpPr>
        <p:sp>
          <p:nvSpPr>
            <p:cNvPr id="18" name="Rectangle 17">
              <a:extLst>
                <a:ext uri="{FF2B5EF4-FFF2-40B4-BE49-F238E27FC236}">
                  <a16:creationId xmlns:a16="http://schemas.microsoft.com/office/drawing/2014/main" xmlns="" id="{85FAEE23-F082-4A08-9966-EB81D61F55E5}"/>
                </a:ext>
              </a:extLst>
            </p:cNvPr>
            <p:cNvSpPr/>
            <p:nvPr/>
          </p:nvSpPr>
          <p:spPr>
            <a:xfrm>
              <a:off x="1057013" y="549275"/>
              <a:ext cx="8086987" cy="1730764"/>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79EB0FC1-F303-46BC-9C31-00BFCB710D22}"/>
                </a:ext>
              </a:extLst>
            </p:cNvPr>
            <p:cNvSpPr/>
            <p:nvPr/>
          </p:nvSpPr>
          <p:spPr>
            <a:xfrm>
              <a:off x="2924403" y="720725"/>
              <a:ext cx="5841253" cy="1477328"/>
            </a:xfrm>
            <a:prstGeom prst="rect">
              <a:avLst/>
            </a:prstGeom>
          </p:spPr>
          <p:txBody>
            <a:bodyPr wrap="square">
              <a:spAutoFit/>
            </a:bodyPr>
            <a:lstStyle/>
            <a:p>
              <a:pPr algn="just">
                <a:buFont typeface="Arial" panose="020B0604020202020204" pitchFamily="34" charset="0"/>
                <a:buNone/>
              </a:pPr>
              <a:r>
                <a:rPr lang="en-GB" altLang="en-US" dirty="0">
                  <a:solidFill>
                    <a:schemeClr val="bg1"/>
                  </a:solidFill>
                </a:rPr>
                <a:t>The Sun is at the centre of our solar system and is orbited by eight planets, Earth being one of them.  </a:t>
              </a:r>
            </a:p>
            <a:p>
              <a:pPr algn="just">
                <a:buFont typeface="Arial" panose="020B0604020202020204" pitchFamily="34" charset="0"/>
                <a:buNone/>
              </a:pPr>
              <a:r>
                <a:rPr lang="en-GB" altLang="en-US" dirty="0">
                  <a:solidFill>
                    <a:schemeClr val="bg1"/>
                  </a:solidFill>
                </a:rPr>
                <a:t>Due to the Sun’s immense size it has a huge gravitational pull. This force keeps all the planets in our solar system in orbit.       </a:t>
              </a:r>
            </a:p>
          </p:txBody>
        </p:sp>
      </p:grpSp>
      <p:pic>
        <p:nvPicPr>
          <p:cNvPr id="16" name="Picture 15">
            <a:extLst>
              <a:ext uri="{FF2B5EF4-FFF2-40B4-BE49-F238E27FC236}">
                <a16:creationId xmlns:a16="http://schemas.microsoft.com/office/drawing/2014/main" xmlns="" id="{D0BEFB8C-91D2-42DD-BAC5-F29EA8001B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14" t="875" r="63822"/>
          <a:stretch/>
        </p:blipFill>
        <p:spPr>
          <a:xfrm>
            <a:off x="0" y="0"/>
            <a:ext cx="3372374" cy="6919078"/>
          </a:xfrm>
          <a:prstGeom prst="rect">
            <a:avLst/>
          </a:prstGeom>
        </p:spPr>
      </p:pic>
    </p:spTree>
    <p:extLst>
      <p:ext uri="{BB962C8B-B14F-4D97-AF65-F5344CB8AC3E}">
        <p14:creationId xmlns:p14="http://schemas.microsoft.com/office/powerpoint/2010/main" val="4972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36000" decel="6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A43D50E-3705-40E5-8E42-17C7F1F78A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6" t="1090" r="2800" b="1291"/>
          <a:stretch/>
        </p:blipFill>
        <p:spPr>
          <a:xfrm>
            <a:off x="590550" y="549275"/>
            <a:ext cx="7969250" cy="5759450"/>
          </a:xfrm>
          <a:prstGeom prst="roundRect">
            <a:avLst>
              <a:gd name="adj" fmla="val 2555"/>
            </a:avLst>
          </a:prstGeom>
        </p:spPr>
      </p:pic>
      <p:grpSp>
        <p:nvGrpSpPr>
          <p:cNvPr id="21" name="Group 20">
            <a:extLst>
              <a:ext uri="{FF2B5EF4-FFF2-40B4-BE49-F238E27FC236}">
                <a16:creationId xmlns:a16="http://schemas.microsoft.com/office/drawing/2014/main" xmlns="" id="{90CB3243-6668-4FB9-85D3-0AD38A223DAC}"/>
              </a:ext>
            </a:extLst>
          </p:cNvPr>
          <p:cNvGrpSpPr/>
          <p:nvPr/>
        </p:nvGrpSpPr>
        <p:grpSpPr>
          <a:xfrm>
            <a:off x="927041" y="1550988"/>
            <a:ext cx="8223309" cy="1133475"/>
            <a:chOff x="927041" y="1550988"/>
            <a:chExt cx="8223309" cy="1133475"/>
          </a:xfrm>
        </p:grpSpPr>
        <p:grpSp>
          <p:nvGrpSpPr>
            <p:cNvPr id="18" name="Group 17">
              <a:extLst>
                <a:ext uri="{FF2B5EF4-FFF2-40B4-BE49-F238E27FC236}">
                  <a16:creationId xmlns:a16="http://schemas.microsoft.com/office/drawing/2014/main" xmlns="" id="{0FDAA7BF-222F-4C22-BEE1-9B60FC736997}"/>
                </a:ext>
              </a:extLst>
            </p:cNvPr>
            <p:cNvGrpSpPr/>
            <p:nvPr/>
          </p:nvGrpSpPr>
          <p:grpSpPr>
            <a:xfrm>
              <a:off x="927041" y="1550988"/>
              <a:ext cx="8223309" cy="1133475"/>
              <a:chOff x="927041" y="1550988"/>
              <a:chExt cx="8223309" cy="1133475"/>
            </a:xfrm>
          </p:grpSpPr>
          <p:sp>
            <p:nvSpPr>
              <p:cNvPr id="9" name="Rectangle 8">
                <a:extLst>
                  <a:ext uri="{FF2B5EF4-FFF2-40B4-BE49-F238E27FC236}">
                    <a16:creationId xmlns:a16="http://schemas.microsoft.com/office/drawing/2014/main" xmlns="" id="{014312DB-B5C1-4993-9236-DE79BE95E955}"/>
                  </a:ext>
                </a:extLst>
              </p:cNvPr>
              <p:cNvSpPr/>
              <p:nvPr/>
            </p:nvSpPr>
            <p:spPr>
              <a:xfrm>
                <a:off x="1035050" y="1550988"/>
                <a:ext cx="8115300" cy="1133475"/>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3E333C78-7EF1-4635-ABA6-08A9B8091943}"/>
                  </a:ext>
                </a:extLst>
              </p:cNvPr>
              <p:cNvSpPr/>
              <p:nvPr/>
            </p:nvSpPr>
            <p:spPr>
              <a:xfrm>
                <a:off x="927041" y="1674019"/>
                <a:ext cx="8115300" cy="917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xmlns="" id="{8BA444DD-E3AD-475D-82A2-EAF8E8806B3F}"/>
                </a:ext>
              </a:extLst>
            </p:cNvPr>
            <p:cNvSpPr txBox="1"/>
            <p:nvPr/>
          </p:nvSpPr>
          <p:spPr>
            <a:xfrm>
              <a:off x="4127500" y="1658968"/>
              <a:ext cx="4876800" cy="917513"/>
            </a:xfrm>
            <a:prstGeom prst="rect">
              <a:avLst/>
            </a:prstGeom>
            <a:noFill/>
          </p:spPr>
          <p:txBody>
            <a:bodyPr wrap="square" lIns="180000" tIns="180000" rIns="180000" bIns="180000" rtlCol="0">
              <a:spAutoFit/>
            </a:bodyPr>
            <a:lstStyle/>
            <a:p>
              <a:pPr algn="just">
                <a:buFont typeface="Arial" panose="020B0604020202020204" pitchFamily="34" charset="0"/>
                <a:buNone/>
              </a:pPr>
              <a:r>
                <a:rPr lang="en-GB" altLang="en-US" dirty="0"/>
                <a:t>A ‘moon’ is the name of a body which orbits another body, as long as it is not a star. </a:t>
              </a:r>
            </a:p>
          </p:txBody>
        </p:sp>
      </p:grpSp>
      <p:grpSp>
        <p:nvGrpSpPr>
          <p:cNvPr id="23" name="Group 22">
            <a:extLst>
              <a:ext uri="{FF2B5EF4-FFF2-40B4-BE49-F238E27FC236}">
                <a16:creationId xmlns:a16="http://schemas.microsoft.com/office/drawing/2014/main" xmlns="" id="{669DB5D5-7A38-408B-98E9-88EB6B1DE263}"/>
              </a:ext>
            </a:extLst>
          </p:cNvPr>
          <p:cNvGrpSpPr/>
          <p:nvPr/>
        </p:nvGrpSpPr>
        <p:grpSpPr>
          <a:xfrm>
            <a:off x="927041" y="5179617"/>
            <a:ext cx="8216959" cy="1372789"/>
            <a:chOff x="927041" y="5179617"/>
            <a:chExt cx="8216959" cy="1372789"/>
          </a:xfrm>
        </p:grpSpPr>
        <p:grpSp>
          <p:nvGrpSpPr>
            <p:cNvPr id="17" name="Group 16">
              <a:extLst>
                <a:ext uri="{FF2B5EF4-FFF2-40B4-BE49-F238E27FC236}">
                  <a16:creationId xmlns:a16="http://schemas.microsoft.com/office/drawing/2014/main" xmlns="" id="{367814CC-F693-4E66-809A-58B05DF5FCCE}"/>
                </a:ext>
              </a:extLst>
            </p:cNvPr>
            <p:cNvGrpSpPr/>
            <p:nvPr/>
          </p:nvGrpSpPr>
          <p:grpSpPr>
            <a:xfrm>
              <a:off x="927041" y="5179617"/>
              <a:ext cx="8216959" cy="1372789"/>
              <a:chOff x="927041" y="4708525"/>
              <a:chExt cx="8216959" cy="1133475"/>
            </a:xfrm>
          </p:grpSpPr>
          <p:sp>
            <p:nvSpPr>
              <p:cNvPr id="11" name="Rectangle 10">
                <a:extLst>
                  <a:ext uri="{FF2B5EF4-FFF2-40B4-BE49-F238E27FC236}">
                    <a16:creationId xmlns:a16="http://schemas.microsoft.com/office/drawing/2014/main" xmlns="" id="{C37659AF-038F-4882-83C1-E84B45D76A6C}"/>
                  </a:ext>
                </a:extLst>
              </p:cNvPr>
              <p:cNvSpPr/>
              <p:nvPr/>
            </p:nvSpPr>
            <p:spPr>
              <a:xfrm>
                <a:off x="1028700" y="4708525"/>
                <a:ext cx="8115300" cy="1133475"/>
              </a:xfrm>
              <a:prstGeom prst="rect">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53E887F7-9DF3-4F23-A31B-4DD4C467EFEC}"/>
                  </a:ext>
                </a:extLst>
              </p:cNvPr>
              <p:cNvSpPr/>
              <p:nvPr/>
            </p:nvSpPr>
            <p:spPr>
              <a:xfrm>
                <a:off x="927041" y="4816505"/>
                <a:ext cx="8115300" cy="917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xmlns="" id="{92102F7D-F9C1-4504-9E32-20A048C0E65E}"/>
                </a:ext>
              </a:extLst>
            </p:cNvPr>
            <p:cNvSpPr txBox="1"/>
            <p:nvPr/>
          </p:nvSpPr>
          <p:spPr>
            <a:xfrm>
              <a:off x="4470340" y="5307012"/>
              <a:ext cx="4559360" cy="1194512"/>
            </a:xfrm>
            <a:prstGeom prst="rect">
              <a:avLst/>
            </a:prstGeom>
            <a:noFill/>
          </p:spPr>
          <p:txBody>
            <a:bodyPr wrap="square" lIns="180000" tIns="180000" rIns="180000" bIns="180000" rtlCol="0">
              <a:spAutoFit/>
            </a:bodyPr>
            <a:lstStyle/>
            <a:p>
              <a:pPr>
                <a:buFont typeface="Arial" panose="020B0604020202020204" pitchFamily="34" charset="0"/>
                <a:buNone/>
              </a:pPr>
              <a:r>
                <a:rPr lang="en-GB" altLang="en-US" dirty="0"/>
                <a:t>Mercury and Venus are the only planets in the solar system which don’t have any moons at all (Saturn has 62 moons!).</a:t>
              </a:r>
            </a:p>
          </p:txBody>
        </p:sp>
      </p:grpSp>
      <p:grpSp>
        <p:nvGrpSpPr>
          <p:cNvPr id="22" name="Group 21">
            <a:extLst>
              <a:ext uri="{FF2B5EF4-FFF2-40B4-BE49-F238E27FC236}">
                <a16:creationId xmlns:a16="http://schemas.microsoft.com/office/drawing/2014/main" xmlns="" id="{605E8B03-B504-4159-9A21-E5769B4326BF}"/>
              </a:ext>
            </a:extLst>
          </p:cNvPr>
          <p:cNvGrpSpPr/>
          <p:nvPr/>
        </p:nvGrpSpPr>
        <p:grpSpPr>
          <a:xfrm>
            <a:off x="923866" y="3101181"/>
            <a:ext cx="8226484" cy="1718469"/>
            <a:chOff x="923866" y="3101181"/>
            <a:chExt cx="8226484" cy="1718469"/>
          </a:xfrm>
        </p:grpSpPr>
        <p:grpSp>
          <p:nvGrpSpPr>
            <p:cNvPr id="16" name="Group 15">
              <a:extLst>
                <a:ext uri="{FF2B5EF4-FFF2-40B4-BE49-F238E27FC236}">
                  <a16:creationId xmlns:a16="http://schemas.microsoft.com/office/drawing/2014/main" xmlns="" id="{A66A7BE0-83B5-4627-B3FA-D532B5664594}"/>
                </a:ext>
              </a:extLst>
            </p:cNvPr>
            <p:cNvGrpSpPr/>
            <p:nvPr/>
          </p:nvGrpSpPr>
          <p:grpSpPr>
            <a:xfrm>
              <a:off x="923866" y="3101181"/>
              <a:ext cx="8226484" cy="1718469"/>
              <a:chOff x="923866" y="3101181"/>
              <a:chExt cx="8226484" cy="1133475"/>
            </a:xfrm>
          </p:grpSpPr>
          <p:sp>
            <p:nvSpPr>
              <p:cNvPr id="10" name="Rectangle 9">
                <a:extLst>
                  <a:ext uri="{FF2B5EF4-FFF2-40B4-BE49-F238E27FC236}">
                    <a16:creationId xmlns:a16="http://schemas.microsoft.com/office/drawing/2014/main" xmlns="" id="{5534B4CB-1E1E-4C0B-B1FA-4F1C79414BB5}"/>
                  </a:ext>
                </a:extLst>
              </p:cNvPr>
              <p:cNvSpPr/>
              <p:nvPr/>
            </p:nvSpPr>
            <p:spPr>
              <a:xfrm>
                <a:off x="1035050" y="3101181"/>
                <a:ext cx="8115300" cy="1133475"/>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FC63BEE1-99F5-4303-95A5-42599D1540AD}"/>
                  </a:ext>
                </a:extLst>
              </p:cNvPr>
              <p:cNvSpPr/>
              <p:nvPr/>
            </p:nvSpPr>
            <p:spPr>
              <a:xfrm>
                <a:off x="923866" y="3192489"/>
                <a:ext cx="8115300" cy="961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xmlns="" id="{C2B04394-4CB8-4513-BBD6-175645B94A61}"/>
                </a:ext>
              </a:extLst>
            </p:cNvPr>
            <p:cNvSpPr txBox="1"/>
            <p:nvPr/>
          </p:nvSpPr>
          <p:spPr>
            <a:xfrm>
              <a:off x="4654491" y="3246762"/>
              <a:ext cx="4349809" cy="1471511"/>
            </a:xfrm>
            <a:prstGeom prst="rect">
              <a:avLst/>
            </a:prstGeom>
            <a:noFill/>
          </p:spPr>
          <p:txBody>
            <a:bodyPr wrap="square" lIns="180000" tIns="180000" rIns="180000" bIns="180000" rtlCol="0">
              <a:spAutoFit/>
            </a:bodyPr>
            <a:lstStyle/>
            <a:p>
              <a:pPr algn="just">
                <a:buFont typeface="Arial" panose="020B0604020202020204" pitchFamily="34" charset="0"/>
                <a:buNone/>
              </a:pPr>
              <a:r>
                <a:rPr lang="en-GB" altLang="en-US" dirty="0"/>
                <a:t>Earth has its own moon which can be seen on any clear night. Just like how the Earth orbits the sun, the Moon orbits Earth. </a:t>
              </a:r>
            </a:p>
          </p:txBody>
        </p:sp>
      </p:grpSp>
      <p:pic>
        <p:nvPicPr>
          <p:cNvPr id="8" name="Picture 7">
            <a:extLst>
              <a:ext uri="{FF2B5EF4-FFF2-40B4-BE49-F238E27FC236}">
                <a16:creationId xmlns:a16="http://schemas.microsoft.com/office/drawing/2014/main" xmlns="" id="{30119D3E-A66F-4BD4-B8B9-D1D2949588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57" b="18472"/>
          <a:stretch/>
        </p:blipFill>
        <p:spPr>
          <a:xfrm>
            <a:off x="0" y="1266826"/>
            <a:ext cx="4794191" cy="5591174"/>
          </a:xfrm>
          <a:prstGeom prst="rect">
            <a:avLst/>
          </a:prstGeom>
        </p:spPr>
      </p:pic>
      <p:sp>
        <p:nvSpPr>
          <p:cNvPr id="4" name="Arrow: Pentagon 3">
            <a:extLst>
              <a:ext uri="{FF2B5EF4-FFF2-40B4-BE49-F238E27FC236}">
                <a16:creationId xmlns:a16="http://schemas.microsoft.com/office/drawing/2014/main" xmlns="" id="{D0A2CE96-9195-4AAB-84BA-CA40DB82B713}"/>
              </a:ext>
            </a:extLst>
          </p:cNvPr>
          <p:cNvSpPr/>
          <p:nvPr/>
        </p:nvSpPr>
        <p:spPr>
          <a:xfrm>
            <a:off x="539750" y="765176"/>
            <a:ext cx="2127250" cy="50165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The Moon</a:t>
            </a:r>
            <a:endParaRPr lang="en-GB" sz="2800" dirty="0">
              <a:solidFill>
                <a:schemeClr val="tx1"/>
              </a:solidFill>
            </a:endParaRPr>
          </a:p>
        </p:txBody>
      </p:sp>
    </p:spTree>
    <p:extLst>
      <p:ext uri="{BB962C8B-B14F-4D97-AF65-F5344CB8AC3E}">
        <p14:creationId xmlns:p14="http://schemas.microsoft.com/office/powerpoint/2010/main" val="350703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A43D50E-3705-40E5-8E42-17C7F1F78A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6" t="1090" r="2800" b="1291"/>
          <a:stretch/>
        </p:blipFill>
        <p:spPr>
          <a:xfrm>
            <a:off x="590550" y="549275"/>
            <a:ext cx="7969250" cy="5759450"/>
          </a:xfrm>
          <a:prstGeom prst="roundRect">
            <a:avLst>
              <a:gd name="adj" fmla="val 2555"/>
            </a:avLst>
          </a:prstGeom>
        </p:spPr>
      </p:pic>
      <p:grpSp>
        <p:nvGrpSpPr>
          <p:cNvPr id="2" name="Group 1">
            <a:extLst>
              <a:ext uri="{FF2B5EF4-FFF2-40B4-BE49-F238E27FC236}">
                <a16:creationId xmlns:a16="http://schemas.microsoft.com/office/drawing/2014/main" xmlns="" id="{D6764BC4-3892-4765-8426-347DBECAF57E}"/>
              </a:ext>
            </a:extLst>
          </p:cNvPr>
          <p:cNvGrpSpPr/>
          <p:nvPr/>
        </p:nvGrpSpPr>
        <p:grpSpPr>
          <a:xfrm>
            <a:off x="919074" y="2449502"/>
            <a:ext cx="8223309" cy="2699544"/>
            <a:chOff x="919074" y="2449502"/>
            <a:chExt cx="8223309" cy="2699544"/>
          </a:xfrm>
        </p:grpSpPr>
        <p:grpSp>
          <p:nvGrpSpPr>
            <p:cNvPr id="16" name="Group 15">
              <a:extLst>
                <a:ext uri="{FF2B5EF4-FFF2-40B4-BE49-F238E27FC236}">
                  <a16:creationId xmlns:a16="http://schemas.microsoft.com/office/drawing/2014/main" xmlns="" id="{A66A7BE0-83B5-4627-B3FA-D532B5664594}"/>
                </a:ext>
              </a:extLst>
            </p:cNvPr>
            <p:cNvGrpSpPr/>
            <p:nvPr/>
          </p:nvGrpSpPr>
          <p:grpSpPr>
            <a:xfrm>
              <a:off x="919074" y="2449502"/>
              <a:ext cx="8223309" cy="2699544"/>
              <a:chOff x="927041" y="3101181"/>
              <a:chExt cx="8223309" cy="1133475"/>
            </a:xfrm>
          </p:grpSpPr>
          <p:sp>
            <p:nvSpPr>
              <p:cNvPr id="10" name="Rectangle 9">
                <a:extLst>
                  <a:ext uri="{FF2B5EF4-FFF2-40B4-BE49-F238E27FC236}">
                    <a16:creationId xmlns:a16="http://schemas.microsoft.com/office/drawing/2014/main" xmlns="" id="{5534B4CB-1E1E-4C0B-B1FA-4F1C79414BB5}"/>
                  </a:ext>
                </a:extLst>
              </p:cNvPr>
              <p:cNvSpPr/>
              <p:nvPr/>
            </p:nvSpPr>
            <p:spPr>
              <a:xfrm>
                <a:off x="1035050" y="3101181"/>
                <a:ext cx="8115300" cy="1133475"/>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FC63BEE1-99F5-4303-95A5-42599D1540AD}"/>
                  </a:ext>
                </a:extLst>
              </p:cNvPr>
              <p:cNvSpPr/>
              <p:nvPr/>
            </p:nvSpPr>
            <p:spPr>
              <a:xfrm>
                <a:off x="927041" y="3155517"/>
                <a:ext cx="8115300" cy="101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xmlns="" id="{C2B04394-4CB8-4513-BBD6-175645B94A61}"/>
                </a:ext>
              </a:extLst>
            </p:cNvPr>
            <p:cNvSpPr txBox="1"/>
            <p:nvPr/>
          </p:nvSpPr>
          <p:spPr>
            <a:xfrm>
              <a:off x="4649699" y="2648020"/>
              <a:ext cx="4384675" cy="2302508"/>
            </a:xfrm>
            <a:prstGeom prst="rect">
              <a:avLst/>
            </a:prstGeom>
            <a:noFill/>
          </p:spPr>
          <p:txBody>
            <a:bodyPr wrap="square" lIns="180000" tIns="180000" rIns="180000" bIns="180000" rtlCol="0">
              <a:spAutoFit/>
            </a:bodyPr>
            <a:lstStyle/>
            <a:p>
              <a:pPr algn="just">
                <a:buFont typeface="Arial" panose="020B0604020202020204" pitchFamily="34" charset="0"/>
                <a:buNone/>
              </a:pPr>
              <a:r>
                <a:rPr lang="en-GB" altLang="en-US" dirty="0"/>
                <a:t>At night the Moon gives us light, but it isn’t a light source like the Sun. It actually reflects the light from the Sun. Sometimes the Earth reflects light onto the moon. This is called ‘Earthshine’, and is why we can sometimes see the Moon during the daytime.</a:t>
              </a:r>
            </a:p>
          </p:txBody>
        </p:sp>
      </p:grpSp>
      <p:pic>
        <p:nvPicPr>
          <p:cNvPr id="8" name="Picture 7">
            <a:extLst>
              <a:ext uri="{FF2B5EF4-FFF2-40B4-BE49-F238E27FC236}">
                <a16:creationId xmlns:a16="http://schemas.microsoft.com/office/drawing/2014/main" xmlns="" id="{30119D3E-A66F-4BD4-B8B9-D1D2949588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57" b="18472"/>
          <a:stretch/>
        </p:blipFill>
        <p:spPr>
          <a:xfrm>
            <a:off x="0" y="1266826"/>
            <a:ext cx="4794191" cy="5591174"/>
          </a:xfrm>
          <a:prstGeom prst="rect">
            <a:avLst/>
          </a:prstGeom>
        </p:spPr>
      </p:pic>
      <p:sp>
        <p:nvSpPr>
          <p:cNvPr id="4" name="Arrow: Pentagon 3">
            <a:extLst>
              <a:ext uri="{FF2B5EF4-FFF2-40B4-BE49-F238E27FC236}">
                <a16:creationId xmlns:a16="http://schemas.microsoft.com/office/drawing/2014/main" xmlns="" id="{D0A2CE96-9195-4AAB-84BA-CA40DB82B713}"/>
              </a:ext>
            </a:extLst>
          </p:cNvPr>
          <p:cNvSpPr/>
          <p:nvPr/>
        </p:nvSpPr>
        <p:spPr>
          <a:xfrm>
            <a:off x="539750" y="765176"/>
            <a:ext cx="2127250" cy="50165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The Moon</a:t>
            </a:r>
            <a:endParaRPr lang="en-GB" sz="2800" dirty="0">
              <a:solidFill>
                <a:schemeClr val="tx1"/>
              </a:solidFill>
            </a:endParaRPr>
          </a:p>
        </p:txBody>
      </p:sp>
    </p:spTree>
    <p:extLst>
      <p:ext uri="{BB962C8B-B14F-4D97-AF65-F5344CB8AC3E}">
        <p14:creationId xmlns:p14="http://schemas.microsoft.com/office/powerpoint/2010/main" val="296398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A43D50E-3705-40E5-8E42-17C7F1F78A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6" t="1090" r="2800" b="1291"/>
          <a:stretch/>
        </p:blipFill>
        <p:spPr>
          <a:xfrm>
            <a:off x="590550" y="549275"/>
            <a:ext cx="7969250" cy="5759450"/>
          </a:xfrm>
          <a:prstGeom prst="roundRect">
            <a:avLst>
              <a:gd name="adj" fmla="val 2555"/>
            </a:avLst>
          </a:prstGeom>
        </p:spPr>
      </p:pic>
      <p:grpSp>
        <p:nvGrpSpPr>
          <p:cNvPr id="37" name="Group 36">
            <a:extLst>
              <a:ext uri="{FF2B5EF4-FFF2-40B4-BE49-F238E27FC236}">
                <a16:creationId xmlns:a16="http://schemas.microsoft.com/office/drawing/2014/main" xmlns="" id="{8E47DA15-4439-4383-88ED-88C2EA37ACA1}"/>
              </a:ext>
            </a:extLst>
          </p:cNvPr>
          <p:cNvGrpSpPr/>
          <p:nvPr/>
        </p:nvGrpSpPr>
        <p:grpSpPr>
          <a:xfrm>
            <a:off x="919074" y="2880290"/>
            <a:ext cx="8223309" cy="1272609"/>
            <a:chOff x="919074" y="2880290"/>
            <a:chExt cx="8223309" cy="1272609"/>
          </a:xfrm>
        </p:grpSpPr>
        <p:grpSp>
          <p:nvGrpSpPr>
            <p:cNvPr id="16" name="Group 15">
              <a:extLst>
                <a:ext uri="{FF2B5EF4-FFF2-40B4-BE49-F238E27FC236}">
                  <a16:creationId xmlns:a16="http://schemas.microsoft.com/office/drawing/2014/main" xmlns="" id="{A66A7BE0-83B5-4627-B3FA-D532B5664594}"/>
                </a:ext>
              </a:extLst>
            </p:cNvPr>
            <p:cNvGrpSpPr/>
            <p:nvPr/>
          </p:nvGrpSpPr>
          <p:grpSpPr>
            <a:xfrm>
              <a:off x="919074" y="2880290"/>
              <a:ext cx="8223309" cy="1272609"/>
              <a:chOff x="927041" y="3101181"/>
              <a:chExt cx="8223309" cy="1133475"/>
            </a:xfrm>
          </p:grpSpPr>
          <p:sp>
            <p:nvSpPr>
              <p:cNvPr id="10" name="Rectangle 9">
                <a:extLst>
                  <a:ext uri="{FF2B5EF4-FFF2-40B4-BE49-F238E27FC236}">
                    <a16:creationId xmlns:a16="http://schemas.microsoft.com/office/drawing/2014/main" xmlns="" id="{5534B4CB-1E1E-4C0B-B1FA-4F1C79414BB5}"/>
                  </a:ext>
                </a:extLst>
              </p:cNvPr>
              <p:cNvSpPr/>
              <p:nvPr/>
            </p:nvSpPr>
            <p:spPr>
              <a:xfrm>
                <a:off x="1035050" y="3101181"/>
                <a:ext cx="8115300" cy="1133475"/>
              </a:xfrm>
              <a:prstGeom prst="rect">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xmlns="" id="{FC63BEE1-99F5-4303-95A5-42599D1540AD}"/>
                  </a:ext>
                </a:extLst>
              </p:cNvPr>
              <p:cNvSpPr/>
              <p:nvPr/>
            </p:nvSpPr>
            <p:spPr>
              <a:xfrm>
                <a:off x="927041" y="3197586"/>
                <a:ext cx="8115300" cy="944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xmlns="" id="{C2B04394-4CB8-4513-BBD6-175645B94A61}"/>
                </a:ext>
              </a:extLst>
            </p:cNvPr>
            <p:cNvSpPr txBox="1"/>
            <p:nvPr/>
          </p:nvSpPr>
          <p:spPr>
            <a:xfrm>
              <a:off x="2409654" y="3057837"/>
              <a:ext cx="6387433" cy="917513"/>
            </a:xfrm>
            <a:prstGeom prst="rect">
              <a:avLst/>
            </a:prstGeom>
            <a:noFill/>
          </p:spPr>
          <p:txBody>
            <a:bodyPr wrap="square" lIns="180000" tIns="180000" rIns="180000" bIns="180000" rtlCol="0">
              <a:spAutoFit/>
            </a:bodyPr>
            <a:lstStyle/>
            <a:p>
              <a:pPr algn="just">
                <a:buFont typeface="Arial" panose="020B0604020202020204" pitchFamily="34" charset="0"/>
                <a:buNone/>
              </a:pPr>
              <a:r>
                <a:rPr lang="en-GB" altLang="en-US" dirty="0"/>
                <a:t>Looking at the Moon from Earth, it looks like it keeps changing shape. Can you think of </a:t>
              </a:r>
              <a:r>
                <a:rPr lang="en-GB" altLang="en-US" b="1" dirty="0"/>
                <a:t>why</a:t>
              </a:r>
              <a:r>
                <a:rPr lang="en-GB" altLang="en-US" b="1" i="1" dirty="0"/>
                <a:t> </a:t>
              </a:r>
              <a:r>
                <a:rPr lang="en-GB" altLang="en-US" dirty="0"/>
                <a:t>this might be?</a:t>
              </a:r>
            </a:p>
          </p:txBody>
        </p:sp>
      </p:grpSp>
      <p:pic>
        <p:nvPicPr>
          <p:cNvPr id="8" name="Picture 7">
            <a:extLst>
              <a:ext uri="{FF2B5EF4-FFF2-40B4-BE49-F238E27FC236}">
                <a16:creationId xmlns:a16="http://schemas.microsoft.com/office/drawing/2014/main" xmlns="" id="{30119D3E-A66F-4BD4-B8B9-D1D2949588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77" t="1" b="-2084"/>
          <a:stretch/>
        </p:blipFill>
        <p:spPr>
          <a:xfrm>
            <a:off x="-956945" y="1948440"/>
            <a:ext cx="3198855" cy="3174407"/>
          </a:xfrm>
          <a:prstGeom prst="rect">
            <a:avLst/>
          </a:prstGeom>
        </p:spPr>
      </p:pic>
      <p:sp>
        <p:nvSpPr>
          <p:cNvPr id="4" name="Arrow: Pentagon 3">
            <a:extLst>
              <a:ext uri="{FF2B5EF4-FFF2-40B4-BE49-F238E27FC236}">
                <a16:creationId xmlns:a16="http://schemas.microsoft.com/office/drawing/2014/main" xmlns="" id="{D0A2CE96-9195-4AAB-84BA-CA40DB82B713}"/>
              </a:ext>
            </a:extLst>
          </p:cNvPr>
          <p:cNvSpPr/>
          <p:nvPr/>
        </p:nvSpPr>
        <p:spPr>
          <a:xfrm>
            <a:off x="539750" y="765176"/>
            <a:ext cx="2127250" cy="50165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The Moon</a:t>
            </a:r>
            <a:endParaRPr lang="en-GB" sz="2800" dirty="0">
              <a:solidFill>
                <a:schemeClr val="tx1"/>
              </a:solidFill>
            </a:endParaRPr>
          </a:p>
        </p:txBody>
      </p:sp>
      <p:pic>
        <p:nvPicPr>
          <p:cNvPr id="7" name="Picture 6">
            <a:extLst>
              <a:ext uri="{FF2B5EF4-FFF2-40B4-BE49-F238E27FC236}">
                <a16:creationId xmlns:a16="http://schemas.microsoft.com/office/drawing/2014/main" xmlns="" id="{39C5D504-0A59-42E3-A4E6-B0EFF77073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8267" y="1216153"/>
            <a:ext cx="1389640" cy="1388378"/>
          </a:xfrm>
          <a:prstGeom prst="rect">
            <a:avLst/>
          </a:prstGeom>
        </p:spPr>
      </p:pic>
      <p:pic>
        <p:nvPicPr>
          <p:cNvPr id="17" name="Picture 16">
            <a:extLst>
              <a:ext uri="{FF2B5EF4-FFF2-40B4-BE49-F238E27FC236}">
                <a16:creationId xmlns:a16="http://schemas.microsoft.com/office/drawing/2014/main" xmlns="" id="{D609CD1E-1714-4A25-9674-9382051813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133" y="4428658"/>
            <a:ext cx="1389640" cy="1388378"/>
          </a:xfrm>
          <a:prstGeom prst="rect">
            <a:avLst/>
          </a:prstGeom>
        </p:spPr>
      </p:pic>
      <p:pic>
        <p:nvPicPr>
          <p:cNvPr id="18" name="Picture 17">
            <a:extLst>
              <a:ext uri="{FF2B5EF4-FFF2-40B4-BE49-F238E27FC236}">
                <a16:creationId xmlns:a16="http://schemas.microsoft.com/office/drawing/2014/main" xmlns="" id="{CFB34D95-3BA5-4668-8AB9-8EE9569963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4933" y="4428658"/>
            <a:ext cx="1389640" cy="1388378"/>
          </a:xfrm>
          <a:prstGeom prst="rect">
            <a:avLst/>
          </a:prstGeom>
        </p:spPr>
      </p:pic>
      <p:pic>
        <p:nvPicPr>
          <p:cNvPr id="20" name="Picture 19">
            <a:extLst>
              <a:ext uri="{FF2B5EF4-FFF2-40B4-BE49-F238E27FC236}">
                <a16:creationId xmlns:a16="http://schemas.microsoft.com/office/drawing/2014/main" xmlns="" id="{16AF6CBC-2421-457F-AC0A-3B38A343E1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8267" y="4391715"/>
            <a:ext cx="1389640" cy="1388378"/>
          </a:xfrm>
          <a:prstGeom prst="rect">
            <a:avLst/>
          </a:prstGeom>
        </p:spPr>
      </p:pic>
      <p:pic>
        <p:nvPicPr>
          <p:cNvPr id="21" name="Picture 20">
            <a:extLst>
              <a:ext uri="{FF2B5EF4-FFF2-40B4-BE49-F238E27FC236}">
                <a16:creationId xmlns:a16="http://schemas.microsoft.com/office/drawing/2014/main" xmlns="" id="{C8788BD6-F09F-4F23-B73E-C61FE02732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4933" y="1214404"/>
            <a:ext cx="1389640" cy="1388378"/>
          </a:xfrm>
          <a:prstGeom prst="rect">
            <a:avLst/>
          </a:prstGeom>
        </p:spPr>
      </p:pic>
      <p:pic>
        <p:nvPicPr>
          <p:cNvPr id="22" name="Picture 21">
            <a:extLst>
              <a:ext uri="{FF2B5EF4-FFF2-40B4-BE49-F238E27FC236}">
                <a16:creationId xmlns:a16="http://schemas.microsoft.com/office/drawing/2014/main" xmlns="" id="{74AB227A-686C-48B0-86DD-C5A5482C5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133" y="1214404"/>
            <a:ext cx="1389640" cy="1388378"/>
          </a:xfrm>
          <a:prstGeom prst="rect">
            <a:avLst/>
          </a:prstGeom>
        </p:spPr>
      </p:pic>
      <p:sp>
        <p:nvSpPr>
          <p:cNvPr id="9" name="Oval 8">
            <a:extLst>
              <a:ext uri="{FF2B5EF4-FFF2-40B4-BE49-F238E27FC236}">
                <a16:creationId xmlns:a16="http://schemas.microsoft.com/office/drawing/2014/main" xmlns="" id="{325A4D57-CAF6-4904-B607-167F099A72AE}"/>
              </a:ext>
            </a:extLst>
          </p:cNvPr>
          <p:cNvSpPr/>
          <p:nvPr/>
        </p:nvSpPr>
        <p:spPr>
          <a:xfrm>
            <a:off x="2676949" y="1223326"/>
            <a:ext cx="1300196" cy="1388377"/>
          </a:xfrm>
          <a:prstGeom prst="ellipse">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xmlns="" id="{DF7F4482-D43C-44EA-A1CB-834656040A7A}"/>
              </a:ext>
            </a:extLst>
          </p:cNvPr>
          <p:cNvSpPr/>
          <p:nvPr/>
        </p:nvSpPr>
        <p:spPr>
          <a:xfrm>
            <a:off x="4744547" y="1202185"/>
            <a:ext cx="1189985" cy="1388378"/>
          </a:xfrm>
          <a:prstGeom prst="ellipse">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hord 13">
            <a:extLst>
              <a:ext uri="{FF2B5EF4-FFF2-40B4-BE49-F238E27FC236}">
                <a16:creationId xmlns:a16="http://schemas.microsoft.com/office/drawing/2014/main" xmlns="" id="{C8D0EA3B-478E-4A39-826A-14AE4F6DB436}"/>
              </a:ext>
            </a:extLst>
          </p:cNvPr>
          <p:cNvSpPr/>
          <p:nvPr/>
        </p:nvSpPr>
        <p:spPr>
          <a:xfrm rot="12091098">
            <a:off x="6580793" y="1207519"/>
            <a:ext cx="1274699" cy="1386271"/>
          </a:xfrm>
          <a:prstGeom prst="chord">
            <a:avLst>
              <a:gd name="adj1" fmla="val 3349479"/>
              <a:gd name="adj2" fmla="val 15745178"/>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a:extLst>
              <a:ext uri="{FF2B5EF4-FFF2-40B4-BE49-F238E27FC236}">
                <a16:creationId xmlns:a16="http://schemas.microsoft.com/office/drawing/2014/main" xmlns="" id="{013CAFE9-CBB2-4304-8DC8-7719B50963BE}"/>
              </a:ext>
            </a:extLst>
          </p:cNvPr>
          <p:cNvSpPr/>
          <p:nvPr/>
        </p:nvSpPr>
        <p:spPr>
          <a:xfrm rot="9508902" flipH="1">
            <a:off x="6785788" y="1098842"/>
            <a:ext cx="1511979" cy="1742421"/>
          </a:xfrm>
          <a:prstGeom prst="chord">
            <a:avLst>
              <a:gd name="adj1" fmla="val 6072558"/>
              <a:gd name="adj2" fmla="val 12584653"/>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hord 31">
            <a:extLst>
              <a:ext uri="{FF2B5EF4-FFF2-40B4-BE49-F238E27FC236}">
                <a16:creationId xmlns:a16="http://schemas.microsoft.com/office/drawing/2014/main" xmlns="" id="{422CA206-E6DC-45D5-8E38-F3E43B523F09}"/>
              </a:ext>
            </a:extLst>
          </p:cNvPr>
          <p:cNvSpPr/>
          <p:nvPr/>
        </p:nvSpPr>
        <p:spPr>
          <a:xfrm rot="12091098">
            <a:off x="2696057" y="4407008"/>
            <a:ext cx="1274699" cy="1386271"/>
          </a:xfrm>
          <a:prstGeom prst="chord">
            <a:avLst>
              <a:gd name="adj1" fmla="val 3644177"/>
              <a:gd name="adj2" fmla="val 15403420"/>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Moon 34">
            <a:extLst>
              <a:ext uri="{FF2B5EF4-FFF2-40B4-BE49-F238E27FC236}">
                <a16:creationId xmlns:a16="http://schemas.microsoft.com/office/drawing/2014/main" xmlns="" id="{82BFAA96-6A2C-4617-AA5B-6F2A973D19C3}"/>
              </a:ext>
            </a:extLst>
          </p:cNvPr>
          <p:cNvSpPr/>
          <p:nvPr/>
        </p:nvSpPr>
        <p:spPr>
          <a:xfrm flipH="1">
            <a:off x="5283829" y="4442626"/>
            <a:ext cx="651777" cy="1358526"/>
          </a:xfrm>
          <a:prstGeom prst="moon">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145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30000" fill="hold"/>
                                        <p:tgtEl>
                                          <p:spTgt spid="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A43D50E-3705-40E5-8E42-17C7F1F78A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6" t="1090" r="2800" b="1291"/>
          <a:stretch/>
        </p:blipFill>
        <p:spPr>
          <a:xfrm>
            <a:off x="590550" y="549275"/>
            <a:ext cx="7969250" cy="5759450"/>
          </a:xfrm>
          <a:prstGeom prst="roundRect">
            <a:avLst>
              <a:gd name="adj" fmla="val 2555"/>
            </a:avLst>
          </a:prstGeom>
        </p:spPr>
      </p:pic>
      <p:grpSp>
        <p:nvGrpSpPr>
          <p:cNvPr id="5" name="Group 4">
            <a:extLst>
              <a:ext uri="{FF2B5EF4-FFF2-40B4-BE49-F238E27FC236}">
                <a16:creationId xmlns:a16="http://schemas.microsoft.com/office/drawing/2014/main" xmlns="" id="{96487551-8415-4A0D-89F0-33C0925D145C}"/>
              </a:ext>
            </a:extLst>
          </p:cNvPr>
          <p:cNvGrpSpPr/>
          <p:nvPr/>
        </p:nvGrpSpPr>
        <p:grpSpPr>
          <a:xfrm>
            <a:off x="914341" y="3981450"/>
            <a:ext cx="8223309" cy="1809269"/>
            <a:chOff x="914341" y="3981450"/>
            <a:chExt cx="8223309" cy="1809269"/>
          </a:xfrm>
        </p:grpSpPr>
        <p:grpSp>
          <p:nvGrpSpPr>
            <p:cNvPr id="9" name="Group 8">
              <a:extLst>
                <a:ext uri="{FF2B5EF4-FFF2-40B4-BE49-F238E27FC236}">
                  <a16:creationId xmlns:a16="http://schemas.microsoft.com/office/drawing/2014/main" xmlns="" id="{3E7D16C3-7D13-4574-AAB5-87985352E1C3}"/>
                </a:ext>
              </a:extLst>
            </p:cNvPr>
            <p:cNvGrpSpPr/>
            <p:nvPr/>
          </p:nvGrpSpPr>
          <p:grpSpPr>
            <a:xfrm>
              <a:off x="914341" y="3981450"/>
              <a:ext cx="8223309" cy="1809269"/>
              <a:chOff x="927041" y="3077564"/>
              <a:chExt cx="8223309" cy="1173568"/>
            </a:xfrm>
          </p:grpSpPr>
          <p:sp>
            <p:nvSpPr>
              <p:cNvPr id="11" name="Rectangle 10">
                <a:extLst>
                  <a:ext uri="{FF2B5EF4-FFF2-40B4-BE49-F238E27FC236}">
                    <a16:creationId xmlns:a16="http://schemas.microsoft.com/office/drawing/2014/main" xmlns="" id="{BBFC952B-D70C-40B5-88B3-9F44323E5075}"/>
                  </a:ext>
                </a:extLst>
              </p:cNvPr>
              <p:cNvSpPr/>
              <p:nvPr/>
            </p:nvSpPr>
            <p:spPr>
              <a:xfrm>
                <a:off x="1035050" y="3077564"/>
                <a:ext cx="8115300" cy="1173568"/>
              </a:xfrm>
              <a:prstGeom prst="rect">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7FFB74AD-A82F-4958-A35F-0C6B26861C47}"/>
                  </a:ext>
                </a:extLst>
              </p:cNvPr>
              <p:cNvSpPr/>
              <p:nvPr/>
            </p:nvSpPr>
            <p:spPr>
              <a:xfrm>
                <a:off x="927041" y="3155517"/>
                <a:ext cx="8115300" cy="101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xmlns="" id="{735E60F4-AD8B-47E0-AF76-0F8CB49781E2}"/>
                </a:ext>
              </a:extLst>
            </p:cNvPr>
            <p:cNvSpPr txBox="1"/>
            <p:nvPr/>
          </p:nvSpPr>
          <p:spPr>
            <a:xfrm>
              <a:off x="4902200" y="4153409"/>
              <a:ext cx="4064059" cy="1471511"/>
            </a:xfrm>
            <a:prstGeom prst="rect">
              <a:avLst/>
            </a:prstGeom>
            <a:noFill/>
          </p:spPr>
          <p:txBody>
            <a:bodyPr wrap="square" lIns="180000" tIns="180000" rIns="180000" bIns="180000" rtlCol="0">
              <a:spAutoFit/>
            </a:bodyPr>
            <a:lstStyle/>
            <a:p>
              <a:pPr algn="just">
                <a:buFont typeface="Arial" panose="020B0604020202020204" pitchFamily="34" charset="0"/>
                <a:buNone/>
              </a:pPr>
              <a:r>
                <a:rPr lang="en-GB" altLang="en-US" dirty="0"/>
                <a:t>Remember that the Sun (the torch) does not move, it just helps for this little experiment as it is just the shadows you are looking at. </a:t>
              </a:r>
            </a:p>
          </p:txBody>
        </p:sp>
      </p:grpSp>
      <p:grpSp>
        <p:nvGrpSpPr>
          <p:cNvPr id="2" name="Group 1">
            <a:extLst>
              <a:ext uri="{FF2B5EF4-FFF2-40B4-BE49-F238E27FC236}">
                <a16:creationId xmlns:a16="http://schemas.microsoft.com/office/drawing/2014/main" xmlns="" id="{AD9DEB9A-45C8-44C6-B6FA-CA6D6D875A2C}"/>
              </a:ext>
            </a:extLst>
          </p:cNvPr>
          <p:cNvGrpSpPr/>
          <p:nvPr/>
        </p:nvGrpSpPr>
        <p:grpSpPr>
          <a:xfrm>
            <a:off x="927041" y="1617560"/>
            <a:ext cx="8223309" cy="1951140"/>
            <a:chOff x="927041" y="1617560"/>
            <a:chExt cx="8223309" cy="1951140"/>
          </a:xfrm>
        </p:grpSpPr>
        <p:grpSp>
          <p:nvGrpSpPr>
            <p:cNvPr id="16" name="Group 15">
              <a:extLst>
                <a:ext uri="{FF2B5EF4-FFF2-40B4-BE49-F238E27FC236}">
                  <a16:creationId xmlns:a16="http://schemas.microsoft.com/office/drawing/2014/main" xmlns="" id="{A66A7BE0-83B5-4627-B3FA-D532B5664594}"/>
                </a:ext>
              </a:extLst>
            </p:cNvPr>
            <p:cNvGrpSpPr/>
            <p:nvPr/>
          </p:nvGrpSpPr>
          <p:grpSpPr>
            <a:xfrm>
              <a:off x="927041" y="1617560"/>
              <a:ext cx="8223309" cy="1951140"/>
              <a:chOff x="927041" y="3101181"/>
              <a:chExt cx="8223309" cy="1133475"/>
            </a:xfrm>
          </p:grpSpPr>
          <p:sp>
            <p:nvSpPr>
              <p:cNvPr id="10" name="Rectangle 9">
                <a:extLst>
                  <a:ext uri="{FF2B5EF4-FFF2-40B4-BE49-F238E27FC236}">
                    <a16:creationId xmlns:a16="http://schemas.microsoft.com/office/drawing/2014/main" xmlns="" id="{5534B4CB-1E1E-4C0B-B1FA-4F1C79414BB5}"/>
                  </a:ext>
                </a:extLst>
              </p:cNvPr>
              <p:cNvSpPr/>
              <p:nvPr/>
            </p:nvSpPr>
            <p:spPr>
              <a:xfrm>
                <a:off x="1035050" y="3101181"/>
                <a:ext cx="8115300" cy="1133475"/>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FC63BEE1-99F5-4303-95A5-42599D1540AD}"/>
                  </a:ext>
                </a:extLst>
              </p:cNvPr>
              <p:cNvSpPr/>
              <p:nvPr/>
            </p:nvSpPr>
            <p:spPr>
              <a:xfrm>
                <a:off x="927041" y="3155517"/>
                <a:ext cx="8115300" cy="101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xmlns="" id="{C2B04394-4CB8-4513-BBD6-175645B94A61}"/>
                </a:ext>
              </a:extLst>
            </p:cNvPr>
            <p:cNvSpPr txBox="1"/>
            <p:nvPr/>
          </p:nvSpPr>
          <p:spPr>
            <a:xfrm>
              <a:off x="4429303" y="1705890"/>
              <a:ext cx="4562356" cy="1748510"/>
            </a:xfrm>
            <a:prstGeom prst="rect">
              <a:avLst/>
            </a:prstGeom>
            <a:noFill/>
          </p:spPr>
          <p:txBody>
            <a:bodyPr wrap="square" lIns="180000" tIns="180000" rIns="180000" bIns="180000" rtlCol="0">
              <a:spAutoFit/>
            </a:bodyPr>
            <a:lstStyle/>
            <a:p>
              <a:pPr algn="just">
                <a:buFont typeface="Arial" panose="020B0604020202020204" pitchFamily="34" charset="0"/>
                <a:buNone/>
              </a:pPr>
              <a:r>
                <a:rPr lang="en-GB" altLang="en-US" dirty="0">
                  <a:ea typeface="Tuffy" panose="020B0603060100000000" pitchFamily="34" charset="0"/>
                </a:rPr>
                <a:t>The best way to show how we see different phases of the Moon is by shining a torch on a ball in a dark room. As you move the torch around the ball, you will see different shadows. </a:t>
              </a:r>
            </a:p>
          </p:txBody>
        </p:sp>
      </p:grpSp>
      <p:pic>
        <p:nvPicPr>
          <p:cNvPr id="8" name="Picture 7">
            <a:extLst>
              <a:ext uri="{FF2B5EF4-FFF2-40B4-BE49-F238E27FC236}">
                <a16:creationId xmlns:a16="http://schemas.microsoft.com/office/drawing/2014/main" xmlns="" id="{30119D3E-A66F-4BD4-B8B9-D1D2949588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57" b="18472"/>
          <a:stretch/>
        </p:blipFill>
        <p:spPr>
          <a:xfrm>
            <a:off x="0" y="1266826"/>
            <a:ext cx="4794191" cy="5591174"/>
          </a:xfrm>
          <a:prstGeom prst="rect">
            <a:avLst/>
          </a:prstGeom>
        </p:spPr>
      </p:pic>
      <p:sp>
        <p:nvSpPr>
          <p:cNvPr id="4" name="Arrow: Pentagon 3">
            <a:extLst>
              <a:ext uri="{FF2B5EF4-FFF2-40B4-BE49-F238E27FC236}">
                <a16:creationId xmlns:a16="http://schemas.microsoft.com/office/drawing/2014/main" xmlns="" id="{D0A2CE96-9195-4AAB-84BA-CA40DB82B713}"/>
              </a:ext>
            </a:extLst>
          </p:cNvPr>
          <p:cNvSpPr/>
          <p:nvPr/>
        </p:nvSpPr>
        <p:spPr>
          <a:xfrm>
            <a:off x="539750" y="765176"/>
            <a:ext cx="2127250" cy="50165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The Moon</a:t>
            </a:r>
            <a:endParaRPr lang="en-GB" sz="2800" dirty="0">
              <a:solidFill>
                <a:schemeClr val="tx1"/>
              </a:solidFill>
            </a:endParaRPr>
          </a:p>
        </p:txBody>
      </p:sp>
    </p:spTree>
    <p:extLst>
      <p:ext uri="{BB962C8B-B14F-4D97-AF65-F5344CB8AC3E}">
        <p14:creationId xmlns:p14="http://schemas.microsoft.com/office/powerpoint/2010/main" val="358043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77B5EB3-C692-4751-A780-98C6207221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550" y="611410"/>
            <a:ext cx="7969250" cy="5635180"/>
          </a:xfrm>
          <a:prstGeom prst="roundRect">
            <a:avLst>
              <a:gd name="adj" fmla="val 2555"/>
            </a:avLst>
          </a:prstGeom>
        </p:spPr>
      </p:pic>
      <p:sp>
        <p:nvSpPr>
          <p:cNvPr id="6" name="Arrow: Pentagon 5">
            <a:extLst>
              <a:ext uri="{FF2B5EF4-FFF2-40B4-BE49-F238E27FC236}">
                <a16:creationId xmlns:a16="http://schemas.microsoft.com/office/drawing/2014/main" xmlns="" id="{D7174947-0B98-4861-9445-A70B3C5DF32D}"/>
              </a:ext>
            </a:extLst>
          </p:cNvPr>
          <p:cNvSpPr/>
          <p:nvPr/>
        </p:nvSpPr>
        <p:spPr>
          <a:xfrm>
            <a:off x="539750" y="765176"/>
            <a:ext cx="3161812" cy="50165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The Moon’s Orbit</a:t>
            </a:r>
            <a:endParaRPr lang="en-GB" sz="2800" dirty="0">
              <a:solidFill>
                <a:schemeClr val="tx1"/>
              </a:solidFill>
            </a:endParaRPr>
          </a:p>
        </p:txBody>
      </p:sp>
      <p:sp>
        <p:nvSpPr>
          <p:cNvPr id="9" name="Arrow: Pentagon 8">
            <a:extLst>
              <a:ext uri="{FF2B5EF4-FFF2-40B4-BE49-F238E27FC236}">
                <a16:creationId xmlns:a16="http://schemas.microsoft.com/office/drawing/2014/main" xmlns="" id="{1DE54DBF-D61E-425D-8779-778FE37AAFEA}"/>
              </a:ext>
            </a:extLst>
          </p:cNvPr>
          <p:cNvSpPr/>
          <p:nvPr/>
        </p:nvSpPr>
        <p:spPr>
          <a:xfrm>
            <a:off x="0" y="1359046"/>
            <a:ext cx="2831123" cy="2166670"/>
          </a:xfrm>
          <a:prstGeom prst="homePlate">
            <a:avLst>
              <a:gd name="adj" fmla="val 0"/>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endParaRPr lang="en-GB" dirty="0">
              <a:solidFill>
                <a:schemeClr val="tx1"/>
              </a:solidFill>
            </a:endParaRPr>
          </a:p>
        </p:txBody>
      </p:sp>
      <p:sp>
        <p:nvSpPr>
          <p:cNvPr id="7" name="Arrow: Pentagon 6">
            <a:extLst>
              <a:ext uri="{FF2B5EF4-FFF2-40B4-BE49-F238E27FC236}">
                <a16:creationId xmlns:a16="http://schemas.microsoft.com/office/drawing/2014/main" xmlns="" id="{09D31274-5BED-43C0-866B-2886ED7D5E8A}"/>
              </a:ext>
            </a:extLst>
          </p:cNvPr>
          <p:cNvSpPr/>
          <p:nvPr/>
        </p:nvSpPr>
        <p:spPr>
          <a:xfrm>
            <a:off x="334108" y="1359046"/>
            <a:ext cx="3087565" cy="2166670"/>
          </a:xfrm>
          <a:prstGeom prst="homePlate">
            <a:avLst>
              <a:gd name="adj" fmla="val 0"/>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52000" rtlCol="0" anchor="ctr"/>
          <a:lstStyle/>
          <a:p>
            <a:pPr algn="just"/>
            <a:r>
              <a:rPr lang="en-GB" altLang="en-US" dirty="0">
                <a:solidFill>
                  <a:schemeClr val="bg1"/>
                </a:solidFill>
              </a:rPr>
              <a:t>The moon takes 27 days (and 8 hours) to orbit the Earth. The Moon has an elliptical orbit rather than a circular orbit, which means it orbits the Earth in an egg shape.</a:t>
            </a:r>
            <a:endParaRPr lang="en-GB" dirty="0">
              <a:solidFill>
                <a:schemeClr val="bg1"/>
              </a:solidFill>
            </a:endParaRPr>
          </a:p>
        </p:txBody>
      </p:sp>
      <p:sp>
        <p:nvSpPr>
          <p:cNvPr id="8" name="Arrow: Pentagon 7">
            <a:extLst>
              <a:ext uri="{FF2B5EF4-FFF2-40B4-BE49-F238E27FC236}">
                <a16:creationId xmlns:a16="http://schemas.microsoft.com/office/drawing/2014/main" xmlns="" id="{6F83B67A-E8C0-40CD-962F-D5A7FE62239D}"/>
              </a:ext>
            </a:extLst>
          </p:cNvPr>
          <p:cNvSpPr/>
          <p:nvPr/>
        </p:nvSpPr>
        <p:spPr>
          <a:xfrm flipH="1">
            <a:off x="3253152" y="4985238"/>
            <a:ext cx="5890845" cy="888023"/>
          </a:xfrm>
          <a:prstGeom prst="homePlate">
            <a:avLst>
              <a:gd name="adj" fmla="val 345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44000" rtlCol="0" anchor="ctr"/>
          <a:lstStyle/>
          <a:p>
            <a:r>
              <a:rPr lang="en-GB" altLang="en-US" dirty="0">
                <a:solidFill>
                  <a:schemeClr val="tx1"/>
                </a:solidFill>
              </a:rPr>
              <a:t>As a result, the distance from the Earth to the Moon varies from </a:t>
            </a:r>
            <a:r>
              <a:rPr lang="en-US" b="1" dirty="0">
                <a:solidFill>
                  <a:schemeClr val="tx1"/>
                </a:solidFill>
              </a:rPr>
              <a:t>363,104 kilometers </a:t>
            </a:r>
            <a:r>
              <a:rPr lang="en-GB" altLang="en-US" b="1" dirty="0">
                <a:solidFill>
                  <a:schemeClr val="tx1"/>
                </a:solidFill>
              </a:rPr>
              <a:t>to </a:t>
            </a:r>
            <a:r>
              <a:rPr lang="en-US" b="1" dirty="0">
                <a:solidFill>
                  <a:schemeClr val="tx1"/>
                </a:solidFill>
              </a:rPr>
              <a:t>405,696 km</a:t>
            </a:r>
            <a:r>
              <a:rPr lang="en-US" dirty="0">
                <a:solidFill>
                  <a:schemeClr val="tx1"/>
                </a:solidFill>
              </a:rPr>
              <a:t>.</a:t>
            </a:r>
            <a:endParaRPr lang="en-GB" dirty="0">
              <a:solidFill>
                <a:schemeClr val="tx1"/>
              </a:solidFill>
            </a:endParaRPr>
          </a:p>
        </p:txBody>
      </p:sp>
    </p:spTree>
    <p:extLst>
      <p:ext uri="{BB962C8B-B14F-4D97-AF65-F5344CB8AC3E}">
        <p14:creationId xmlns:p14="http://schemas.microsoft.com/office/powerpoint/2010/main" val="170954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552700" y="478895"/>
            <a:ext cx="6124573" cy="994306"/>
          </a:xfrm>
        </p:spPr>
        <p:txBody>
          <a:bodyPr/>
          <a:lstStyle/>
          <a:p>
            <a:r>
              <a:rPr lang="en-GB" sz="3600" dirty="0">
                <a:latin typeface="+mn-lt"/>
              </a:rPr>
              <a:t>The Solar System</a:t>
            </a:r>
          </a:p>
        </p:txBody>
      </p:sp>
      <p:pic>
        <p:nvPicPr>
          <p:cNvPr id="4" name="Picture 3" hidden="1">
            <a:extLst>
              <a:ext uri="{FF2B5EF4-FFF2-40B4-BE49-F238E27FC236}">
                <a16:creationId xmlns:a16="http://schemas.microsoft.com/office/drawing/2014/main" xmlns="" id="{4B52DD11-9C15-4F75-967A-D710549F3D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156" t="4222" b="11865"/>
          <a:stretch/>
        </p:blipFill>
        <p:spPr>
          <a:xfrm>
            <a:off x="0" y="1"/>
            <a:ext cx="4205106" cy="6858000"/>
          </a:xfrm>
          <a:prstGeom prst="rect">
            <a:avLst/>
          </a:prstGeom>
        </p:spPr>
      </p:pic>
      <p:pic>
        <p:nvPicPr>
          <p:cNvPr id="7" name="Picture 6">
            <a:extLst>
              <a:ext uri="{FF2B5EF4-FFF2-40B4-BE49-F238E27FC236}">
                <a16:creationId xmlns:a16="http://schemas.microsoft.com/office/drawing/2014/main" xmlns="" id="{63D6270A-BC5E-4548-8078-9D6A7050A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8944" y="-2788928"/>
            <a:ext cx="17240250" cy="12190848"/>
          </a:xfrm>
          <a:prstGeom prst="rect">
            <a:avLst/>
          </a:prstGeom>
        </p:spPr>
      </p:pic>
      <p:grpSp>
        <p:nvGrpSpPr>
          <p:cNvPr id="13" name="Group 12">
            <a:extLst>
              <a:ext uri="{FF2B5EF4-FFF2-40B4-BE49-F238E27FC236}">
                <a16:creationId xmlns:a16="http://schemas.microsoft.com/office/drawing/2014/main" xmlns="" id="{F4A2AAF7-5303-4997-897F-E649690717F6}"/>
              </a:ext>
            </a:extLst>
          </p:cNvPr>
          <p:cNvGrpSpPr/>
          <p:nvPr/>
        </p:nvGrpSpPr>
        <p:grpSpPr>
          <a:xfrm>
            <a:off x="-469900" y="2834744"/>
            <a:ext cx="9613900" cy="994306"/>
            <a:chOff x="-469900" y="2834744"/>
            <a:chExt cx="9613900" cy="994306"/>
          </a:xfrm>
          <a:solidFill>
            <a:srgbClr val="31B7BC">
              <a:alpha val="86000"/>
            </a:srgbClr>
          </a:solidFill>
        </p:grpSpPr>
        <p:sp>
          <p:nvSpPr>
            <p:cNvPr id="11" name="Rectangle 10">
              <a:extLst>
                <a:ext uri="{FF2B5EF4-FFF2-40B4-BE49-F238E27FC236}">
                  <a16:creationId xmlns:a16="http://schemas.microsoft.com/office/drawing/2014/main" xmlns="" id="{AAEDE0C1-695E-47EA-8391-2FFE161D1D58}"/>
                </a:ext>
              </a:extLst>
            </p:cNvPr>
            <p:cNvSpPr/>
            <p:nvPr/>
          </p:nvSpPr>
          <p:spPr>
            <a:xfrm>
              <a:off x="-469900" y="2834744"/>
              <a:ext cx="9613900" cy="994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xmlns="" id="{59223629-6A75-4BFA-B611-FD7099488838}"/>
                </a:ext>
              </a:extLst>
            </p:cNvPr>
            <p:cNvSpPr txBox="1"/>
            <p:nvPr/>
          </p:nvSpPr>
          <p:spPr>
            <a:xfrm>
              <a:off x="4317062" y="2983330"/>
              <a:ext cx="3839513" cy="646331"/>
            </a:xfrm>
            <a:prstGeom prst="rect">
              <a:avLst/>
            </a:prstGeom>
            <a:noFill/>
          </p:spPr>
          <p:txBody>
            <a:bodyPr wrap="none" rtlCol="0">
              <a:spAutoFit/>
            </a:bodyPr>
            <a:lstStyle/>
            <a:p>
              <a:r>
                <a:rPr lang="en-GB" sz="3600" b="1" dirty="0">
                  <a:solidFill>
                    <a:schemeClr val="bg1"/>
                  </a:solidFill>
                </a:rPr>
                <a:t>The Solar System</a:t>
              </a:r>
            </a:p>
          </p:txBody>
        </p:sp>
      </p:grpSp>
      <p:pic>
        <p:nvPicPr>
          <p:cNvPr id="9" name="Picture 8">
            <a:extLst>
              <a:ext uri="{FF2B5EF4-FFF2-40B4-BE49-F238E27FC236}">
                <a16:creationId xmlns:a16="http://schemas.microsoft.com/office/drawing/2014/main" xmlns="" id="{8E0B19EC-54B9-4E8F-A912-D07E7345ED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9523" y="-875830"/>
            <a:ext cx="9069523" cy="8609659"/>
          </a:xfrm>
          <a:prstGeom prst="rect">
            <a:avLst/>
          </a:prstGeom>
        </p:spPr>
      </p:pic>
      <p:sp>
        <p:nvSpPr>
          <p:cNvPr id="10" name="TextBox 9">
            <a:extLst>
              <a:ext uri="{FF2B5EF4-FFF2-40B4-BE49-F238E27FC236}">
                <a16:creationId xmlns:a16="http://schemas.microsoft.com/office/drawing/2014/main" xmlns="" id="{8557A9E2-6D12-4F89-A2A0-88D14984226F}"/>
              </a:ext>
            </a:extLst>
          </p:cNvPr>
          <p:cNvSpPr txBox="1"/>
          <p:nvPr/>
        </p:nvSpPr>
        <p:spPr>
          <a:xfrm>
            <a:off x="8456939" y="6627019"/>
            <a:ext cx="724367" cy="230981"/>
          </a:xfrm>
          <a:prstGeom prst="rect">
            <a:avLst/>
          </a:prstGeom>
          <a:noFill/>
        </p:spPr>
        <p:txBody>
          <a:bodyPr wrap="square" rtlCol="0">
            <a:spAutoFit/>
          </a:bodyPr>
          <a:lstStyle/>
          <a:p>
            <a:r>
              <a:rPr lang="en-GB" sz="900" b="1" dirty="0">
                <a:solidFill>
                  <a:schemeClr val="tx2">
                    <a:lumMod val="50000"/>
                  </a:schemeClr>
                </a:solidFill>
                <a:latin typeface="Tuffy" panose="020B0603060100000000" pitchFamily="34" charset="0"/>
                <a:ea typeface="Tuffy" panose="020B0603060100000000" pitchFamily="34" charset="0"/>
              </a:rPr>
              <a:t>twinkl.com</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7000" decel="53000" fill="hold" nodeType="clickEffect">
                                  <p:stCondLst>
                                    <p:cond delay="0"/>
                                  </p:stCondLst>
                                  <p:childTnLst>
                                    <p:animMotion origin="layout" path="M -4.72222E-6 -4.44444E-6 L 0.88369 -4.44444E-6 " pathEditMode="relative" rAng="0" ptsTypes="AA">
                                      <p:cBhvr>
                                        <p:cTn id="6" dur="5000" fill="hold"/>
                                        <p:tgtEl>
                                          <p:spTgt spid="7"/>
                                        </p:tgtEl>
                                        <p:attrNameLst>
                                          <p:attrName>ppt_x</p:attrName>
                                          <p:attrName>ppt_y</p:attrName>
                                        </p:attrNameLst>
                                      </p:cBhvr>
                                      <p:rCtr x="44184" y="0"/>
                                    </p:animMotion>
                                  </p:childTnLst>
                                </p:cTn>
                              </p:par>
                              <p:par>
                                <p:cTn id="7" presetID="63" presetClass="path" presetSubtype="0" accel="45000" decel="55000" fill="hold" nodeType="withEffect">
                                  <p:stCondLst>
                                    <p:cond delay="1250"/>
                                  </p:stCondLst>
                                  <p:childTnLst>
                                    <p:animMotion origin="layout" path="M 3.33333E-6 0 L 0.3875 0 " pathEditMode="relative" rAng="0" ptsTypes="AA">
                                      <p:cBhvr>
                                        <p:cTn id="8" dur="3500" fill="hold"/>
                                        <p:tgtEl>
                                          <p:spTgt spid="9"/>
                                        </p:tgtEl>
                                        <p:attrNameLst>
                                          <p:attrName>ppt_x</p:attrName>
                                          <p:attrName>ppt_y</p:attrName>
                                        </p:attrNameLst>
                                      </p:cBhvr>
                                      <p:rCtr x="19375" y="0"/>
                                    </p:animMotion>
                                  </p:childTnLst>
                                </p:cTn>
                              </p:par>
                            </p:childTnLst>
                          </p:cTn>
                        </p:par>
                        <p:par>
                          <p:cTn id="9" fill="hold">
                            <p:stCondLst>
                              <p:cond delay="5000"/>
                            </p:stCondLst>
                            <p:childTnLst>
                              <p:par>
                                <p:cTn id="10" presetID="2" presetClass="entr" presetSubtype="8" accel="41000" decel="4800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500" fill="hold"/>
                                        <p:tgtEl>
                                          <p:spTgt spid="13"/>
                                        </p:tgtEl>
                                        <p:attrNameLst>
                                          <p:attrName>ppt_x</p:attrName>
                                        </p:attrNameLst>
                                      </p:cBhvr>
                                      <p:tavLst>
                                        <p:tav tm="0">
                                          <p:val>
                                            <p:strVal val="0-#ppt_w/2"/>
                                          </p:val>
                                        </p:tav>
                                        <p:tav tm="100000">
                                          <p:val>
                                            <p:strVal val="#ppt_x"/>
                                          </p:val>
                                        </p:tav>
                                      </p:tavLst>
                                    </p:anim>
                                    <p:anim calcmode="lin" valueType="num">
                                      <p:cBhvr additive="base">
                                        <p:cTn id="13" dur="2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80E233B-F290-4B69-B916-78DC908E3E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08" t="1141" r="5663" b="1141"/>
          <a:stretch/>
        </p:blipFill>
        <p:spPr>
          <a:xfrm>
            <a:off x="-1" y="0"/>
            <a:ext cx="9144001" cy="6858000"/>
          </a:xfrm>
          <a:prstGeom prst="rect">
            <a:avLst/>
          </a:prstGeom>
        </p:spPr>
      </p:pic>
      <p:sp>
        <p:nvSpPr>
          <p:cNvPr id="5" name="TextBox 4">
            <a:extLst>
              <a:ext uri="{FF2B5EF4-FFF2-40B4-BE49-F238E27FC236}">
                <a16:creationId xmlns:a16="http://schemas.microsoft.com/office/drawing/2014/main" xmlns="" id="{963806F7-339D-4BBB-9C06-923F81462E9A}"/>
              </a:ext>
            </a:extLst>
          </p:cNvPr>
          <p:cNvSpPr txBox="1"/>
          <p:nvPr/>
        </p:nvSpPr>
        <p:spPr>
          <a:xfrm>
            <a:off x="8456939" y="6627019"/>
            <a:ext cx="724367" cy="230981"/>
          </a:xfrm>
          <a:prstGeom prst="rect">
            <a:avLst/>
          </a:prstGeom>
          <a:noFill/>
        </p:spPr>
        <p:txBody>
          <a:bodyPr wrap="square" rtlCol="0">
            <a:spAutoFit/>
          </a:bodyPr>
          <a:lstStyle/>
          <a:p>
            <a:r>
              <a:rPr lang="en-GB" sz="900" b="1" dirty="0">
                <a:solidFill>
                  <a:schemeClr val="tx2">
                    <a:lumMod val="50000"/>
                  </a:schemeClr>
                </a:solidFill>
                <a:latin typeface="Tuffy" panose="020B0603060100000000" pitchFamily="34" charset="0"/>
                <a:ea typeface="Tuffy" panose="020B0603060100000000" pitchFamily="34" charset="0"/>
              </a:rPr>
              <a:t>twinkl.com</a:t>
            </a:r>
          </a:p>
        </p:txBody>
      </p:sp>
      <p:grpSp>
        <p:nvGrpSpPr>
          <p:cNvPr id="20" name="Group 19">
            <a:extLst>
              <a:ext uri="{FF2B5EF4-FFF2-40B4-BE49-F238E27FC236}">
                <a16:creationId xmlns:a16="http://schemas.microsoft.com/office/drawing/2014/main" xmlns="" id="{0B43A034-23FC-43DE-A72B-EE36B36949AA}"/>
              </a:ext>
            </a:extLst>
          </p:cNvPr>
          <p:cNvGrpSpPr/>
          <p:nvPr/>
        </p:nvGrpSpPr>
        <p:grpSpPr>
          <a:xfrm>
            <a:off x="1057013" y="549275"/>
            <a:ext cx="8086987" cy="1984200"/>
            <a:chOff x="1057013" y="549275"/>
            <a:chExt cx="8086987" cy="1984200"/>
          </a:xfrm>
        </p:grpSpPr>
        <p:sp>
          <p:nvSpPr>
            <p:cNvPr id="18" name="Rectangle 17">
              <a:extLst>
                <a:ext uri="{FF2B5EF4-FFF2-40B4-BE49-F238E27FC236}">
                  <a16:creationId xmlns:a16="http://schemas.microsoft.com/office/drawing/2014/main" xmlns="" id="{85FAEE23-F082-4A08-9966-EB81D61F55E5}"/>
                </a:ext>
              </a:extLst>
            </p:cNvPr>
            <p:cNvSpPr/>
            <p:nvPr/>
          </p:nvSpPr>
          <p:spPr>
            <a:xfrm>
              <a:off x="1057013" y="549275"/>
              <a:ext cx="8086987" cy="1984200"/>
            </a:xfrm>
            <a:prstGeom prst="rect">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79EB0FC1-F303-46BC-9C31-00BFCB710D22}"/>
                </a:ext>
              </a:extLst>
            </p:cNvPr>
            <p:cNvSpPr/>
            <p:nvPr/>
          </p:nvSpPr>
          <p:spPr>
            <a:xfrm>
              <a:off x="2902591" y="802711"/>
              <a:ext cx="5841253" cy="1477328"/>
            </a:xfrm>
            <a:prstGeom prst="rect">
              <a:avLst/>
            </a:prstGeom>
          </p:spPr>
          <p:txBody>
            <a:bodyPr wrap="square">
              <a:spAutoFit/>
            </a:bodyPr>
            <a:lstStyle/>
            <a:p>
              <a:pPr algn="just">
                <a:buFont typeface="Arial" panose="020B0604020202020204" pitchFamily="34" charset="0"/>
                <a:buNone/>
              </a:pPr>
              <a:r>
                <a:rPr lang="en-GB" altLang="en-US" dirty="0">
                  <a:solidFill>
                    <a:schemeClr val="bg1"/>
                  </a:solidFill>
                </a:rPr>
                <a:t>We live on planet Earth which is one of eight planets in our solar system. Our solar system is a collection of eight planets and their moons which orbit the Sun; along with asteroids, comets and meteoroids (which we may see as shooting stars).  </a:t>
              </a:r>
            </a:p>
          </p:txBody>
        </p:sp>
      </p:grpSp>
      <p:pic>
        <p:nvPicPr>
          <p:cNvPr id="16" name="Picture 15">
            <a:extLst>
              <a:ext uri="{FF2B5EF4-FFF2-40B4-BE49-F238E27FC236}">
                <a16:creationId xmlns:a16="http://schemas.microsoft.com/office/drawing/2014/main" xmlns="" id="{D0BEFB8C-91D2-42DD-BAC5-F29EA8001B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14" t="875" r="63822"/>
          <a:stretch/>
        </p:blipFill>
        <p:spPr>
          <a:xfrm>
            <a:off x="0" y="0"/>
            <a:ext cx="3372374" cy="6919078"/>
          </a:xfrm>
          <a:prstGeom prst="rect">
            <a:avLst/>
          </a:prstGeom>
        </p:spPr>
      </p:pic>
      <p:sp>
        <p:nvSpPr>
          <p:cNvPr id="21" name="Oval 20">
            <a:extLst>
              <a:ext uri="{FF2B5EF4-FFF2-40B4-BE49-F238E27FC236}">
                <a16:creationId xmlns:a16="http://schemas.microsoft.com/office/drawing/2014/main" xmlns="" id="{2A668EFD-2C36-487F-BB59-FBF2985740E3}"/>
              </a:ext>
            </a:extLst>
          </p:cNvPr>
          <p:cNvSpPr/>
          <p:nvPr/>
        </p:nvSpPr>
        <p:spPr>
          <a:xfrm>
            <a:off x="2575420" y="3624044"/>
            <a:ext cx="981512" cy="981512"/>
          </a:xfrm>
          <a:prstGeom prst="ellipse">
            <a:avLst/>
          </a:prstGeom>
          <a:noFill/>
          <a:ln w="38100">
            <a:solidFill>
              <a:srgbClr val="F9B9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221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36000" decel="6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1" presetClass="entr" presetSubtype="1"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xmlns="" id="{1012C9AC-0D11-4A57-AD6E-8B2EC89C4831}"/>
              </a:ext>
            </a:extLst>
          </p:cNvPr>
          <p:cNvSpPr/>
          <p:nvPr/>
        </p:nvSpPr>
        <p:spPr>
          <a:xfrm flipV="1">
            <a:off x="-4927600" y="2362198"/>
            <a:ext cx="10934700" cy="541019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pic>
        <p:nvPicPr>
          <p:cNvPr id="8" name="Picture 7">
            <a:extLst>
              <a:ext uri="{FF2B5EF4-FFF2-40B4-BE49-F238E27FC236}">
                <a16:creationId xmlns:a16="http://schemas.microsoft.com/office/drawing/2014/main" xmlns="" id="{D1623F94-0868-4596-8DD1-A6F972F082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 y="2038862"/>
            <a:ext cx="1471515" cy="1040531"/>
          </a:xfrm>
          <a:prstGeom prst="rect">
            <a:avLst/>
          </a:prstGeom>
        </p:spPr>
      </p:pic>
      <p:grpSp>
        <p:nvGrpSpPr>
          <p:cNvPr id="14" name="Group 13">
            <a:extLst>
              <a:ext uri="{FF2B5EF4-FFF2-40B4-BE49-F238E27FC236}">
                <a16:creationId xmlns:a16="http://schemas.microsoft.com/office/drawing/2014/main" xmlns="" id="{6E1E5A16-E4FA-4F2F-848D-00261F108F3E}"/>
              </a:ext>
            </a:extLst>
          </p:cNvPr>
          <p:cNvGrpSpPr/>
          <p:nvPr/>
        </p:nvGrpSpPr>
        <p:grpSpPr>
          <a:xfrm>
            <a:off x="-114300" y="262105"/>
            <a:ext cx="9258300" cy="2041525"/>
            <a:chOff x="-114300" y="490705"/>
            <a:chExt cx="9258300" cy="2041525"/>
          </a:xfrm>
        </p:grpSpPr>
        <p:sp>
          <p:nvSpPr>
            <p:cNvPr id="12" name="Rectangle 11">
              <a:extLst>
                <a:ext uri="{FF2B5EF4-FFF2-40B4-BE49-F238E27FC236}">
                  <a16:creationId xmlns:a16="http://schemas.microsoft.com/office/drawing/2014/main" xmlns="" id="{B07CCB6C-E461-4ABA-B6BE-5775688BBD19}"/>
                </a:ext>
              </a:extLst>
            </p:cNvPr>
            <p:cNvSpPr/>
            <p:nvPr/>
          </p:nvSpPr>
          <p:spPr>
            <a:xfrm>
              <a:off x="-114300" y="490705"/>
              <a:ext cx="9258300" cy="2041525"/>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964B6D07-2CEC-4DCA-B41C-782BD07C9399}"/>
                </a:ext>
              </a:extLst>
            </p:cNvPr>
            <p:cNvSpPr/>
            <p:nvPr/>
          </p:nvSpPr>
          <p:spPr>
            <a:xfrm>
              <a:off x="3041352" y="660736"/>
              <a:ext cx="5810547" cy="1754326"/>
            </a:xfrm>
            <a:prstGeom prst="rect">
              <a:avLst/>
            </a:prstGeom>
          </p:spPr>
          <p:txBody>
            <a:bodyPr wrap="square">
              <a:spAutoFit/>
            </a:bodyPr>
            <a:lstStyle/>
            <a:p>
              <a:pPr algn="just">
                <a:buFont typeface="Arial" panose="020B0604020202020204" pitchFamily="34" charset="0"/>
                <a:buNone/>
              </a:pPr>
              <a:r>
                <a:rPr lang="en-GB" altLang="en-US" dirty="0">
                  <a:solidFill>
                    <a:schemeClr val="bg1"/>
                  </a:solidFill>
                </a:rPr>
                <a:t>An orbit is the path that celestial bodies or satellites follow (like planets and moons) as they revolve around another body.  The force of gravity causes this.</a:t>
              </a:r>
            </a:p>
            <a:p>
              <a:pPr algn="just">
                <a:buFont typeface="Arial" panose="020B0604020202020204" pitchFamily="34" charset="0"/>
                <a:buNone/>
              </a:pPr>
              <a:r>
                <a:rPr lang="en-GB" altLang="en-US" dirty="0">
                  <a:solidFill>
                    <a:schemeClr val="bg1"/>
                  </a:solidFill>
                </a:rPr>
                <a:t>The object in orbit will always be much smaller than whatever it is orbiting as it is the larger object that has more gravitational pull. </a:t>
              </a:r>
            </a:p>
          </p:txBody>
        </p:sp>
      </p:grpSp>
      <p:pic>
        <p:nvPicPr>
          <p:cNvPr id="4" name="Picture 3">
            <a:extLst>
              <a:ext uri="{FF2B5EF4-FFF2-40B4-BE49-F238E27FC236}">
                <a16:creationId xmlns:a16="http://schemas.microsoft.com/office/drawing/2014/main" xmlns="" id="{418E4DE2-784B-4526-A594-BEF5F18D0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355930">
            <a:off x="-3817582" y="-190500"/>
            <a:ext cx="7224303" cy="6858000"/>
          </a:xfrm>
          <a:prstGeom prst="rect">
            <a:avLst/>
          </a:prstGeom>
        </p:spPr>
      </p:pic>
      <p:sp>
        <p:nvSpPr>
          <p:cNvPr id="16" name="Arrow: Pentagon 15">
            <a:extLst>
              <a:ext uri="{FF2B5EF4-FFF2-40B4-BE49-F238E27FC236}">
                <a16:creationId xmlns:a16="http://schemas.microsoft.com/office/drawing/2014/main" xmlns="" id="{8EA3BFE4-D106-420D-9AAA-6FFA5C3D2300}"/>
              </a:ext>
            </a:extLst>
          </p:cNvPr>
          <p:cNvSpPr/>
          <p:nvPr/>
        </p:nvSpPr>
        <p:spPr>
          <a:xfrm flipH="1">
            <a:off x="6619874" y="3238500"/>
            <a:ext cx="2533650" cy="146685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xmlns="" id="{9AC65673-075F-4DAD-BE77-E291A5397D7F}"/>
              </a:ext>
            </a:extLst>
          </p:cNvPr>
          <p:cNvSpPr txBox="1"/>
          <p:nvPr/>
        </p:nvSpPr>
        <p:spPr>
          <a:xfrm>
            <a:off x="7190374" y="3510260"/>
            <a:ext cx="1963150" cy="923330"/>
          </a:xfrm>
          <a:prstGeom prst="rect">
            <a:avLst/>
          </a:prstGeom>
          <a:noFill/>
        </p:spPr>
        <p:txBody>
          <a:bodyPr wrap="square" rtlCol="0">
            <a:spAutoFit/>
          </a:bodyPr>
          <a:lstStyle/>
          <a:p>
            <a:r>
              <a:rPr lang="en-GB" sz="5400" dirty="0"/>
              <a:t>Orbit</a:t>
            </a:r>
          </a:p>
        </p:txBody>
      </p:sp>
    </p:spTree>
    <p:extLst>
      <p:ext uri="{BB962C8B-B14F-4D97-AF65-F5344CB8AC3E}">
        <p14:creationId xmlns:p14="http://schemas.microsoft.com/office/powerpoint/2010/main" val="332530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accel="22000" decel="67000" fill="hold" nodeType="clickEffect">
                                  <p:stCondLst>
                                    <p:cond delay="0"/>
                                  </p:stCondLst>
                                  <p:childTnLst>
                                    <p:animMotion origin="layout" path="M 0.03125 -0.02778 C 0.36076 -0.02778 0.62917 0.14791 0.62917 0.36481 C 0.62917 0.58217 0.36076 0.76111 0.03125 0.76111 C -0.29861 0.76111 -0.56667 0.58217 -0.56667 0.36481 C -0.56667 0.14791 -0.29861 -0.02778 0.03125 -0.02778 Z " pathEditMode="relative" rAng="0" ptsTypes="AAAAA">
                                      <p:cBhvr>
                                        <p:cTn id="6" dur="7000" fill="hold"/>
                                        <p:tgtEl>
                                          <p:spTgt spid="8"/>
                                        </p:tgtEl>
                                        <p:attrNameLst>
                                          <p:attrName>ppt_x</p:attrName>
                                          <p:attrName>ppt_y</p:attrName>
                                        </p:attrNameLst>
                                      </p:cBhvr>
                                      <p:rCtr x="0" y="39444"/>
                                    </p:animMotion>
                                  </p:childTnLst>
                                </p:cTn>
                              </p:par>
                              <p:par>
                                <p:cTn id="7" presetID="2" presetClass="entr" presetSubtype="8" accel="43000" decel="53000" fill="hold" nodeType="withEffect">
                                  <p:stCondLst>
                                    <p:cond delay="2000"/>
                                  </p:stCondLst>
                                  <p:childTnLst>
                                    <p:set>
                                      <p:cBhvr>
                                        <p:cTn id="8" dur="1" fill="hold">
                                          <p:stCondLst>
                                            <p:cond delay="0"/>
                                          </p:stCondLst>
                                        </p:cTn>
                                        <p:tgtEl>
                                          <p:spTgt spid="14"/>
                                        </p:tgtEl>
                                        <p:attrNameLst>
                                          <p:attrName>style.visibility</p:attrName>
                                        </p:attrNameLst>
                                      </p:cBhvr>
                                      <p:to>
                                        <p:strVal val="visible"/>
                                      </p:to>
                                    </p:set>
                                    <p:anim calcmode="lin" valueType="num">
                                      <p:cBhvr additive="base">
                                        <p:cTn id="9" dur="1250" fill="hold"/>
                                        <p:tgtEl>
                                          <p:spTgt spid="14"/>
                                        </p:tgtEl>
                                        <p:attrNameLst>
                                          <p:attrName>ppt_x</p:attrName>
                                        </p:attrNameLst>
                                      </p:cBhvr>
                                      <p:tavLst>
                                        <p:tav tm="0">
                                          <p:val>
                                            <p:strVal val="0-#ppt_w/2"/>
                                          </p:val>
                                        </p:tav>
                                        <p:tav tm="100000">
                                          <p:val>
                                            <p:strVal val="#ppt_x"/>
                                          </p:val>
                                        </p:tav>
                                      </p:tavLst>
                                    </p:anim>
                                    <p:anim calcmode="lin" valueType="num">
                                      <p:cBhvr additive="base">
                                        <p:cTn id="10"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39DC95-01AC-4F77-B4FA-24D1F655BB4B}"/>
              </a:ext>
            </a:extLst>
          </p:cNvPr>
          <p:cNvSpPr>
            <a:spLocks noGrp="1"/>
          </p:cNvSpPr>
          <p:nvPr>
            <p:ph type="title"/>
          </p:nvPr>
        </p:nvSpPr>
        <p:spPr/>
        <p:txBody>
          <a:bodyPr/>
          <a:lstStyle/>
          <a:p>
            <a:r>
              <a:rPr lang="en-GB" dirty="0"/>
              <a:t>Planet Earth</a:t>
            </a:r>
          </a:p>
        </p:txBody>
      </p:sp>
      <p:grpSp>
        <p:nvGrpSpPr>
          <p:cNvPr id="11" name="Group 10">
            <a:extLst>
              <a:ext uri="{FF2B5EF4-FFF2-40B4-BE49-F238E27FC236}">
                <a16:creationId xmlns:a16="http://schemas.microsoft.com/office/drawing/2014/main" xmlns="" id="{1B3C99F8-C03F-4916-9928-54482696DB99}"/>
              </a:ext>
            </a:extLst>
          </p:cNvPr>
          <p:cNvGrpSpPr/>
          <p:nvPr/>
        </p:nvGrpSpPr>
        <p:grpSpPr>
          <a:xfrm>
            <a:off x="295276" y="1828800"/>
            <a:ext cx="8848724" cy="1238250"/>
            <a:chOff x="295276" y="1724025"/>
            <a:chExt cx="8848724" cy="1238250"/>
          </a:xfrm>
        </p:grpSpPr>
        <p:sp>
          <p:nvSpPr>
            <p:cNvPr id="7" name="Rectangle 6">
              <a:extLst>
                <a:ext uri="{FF2B5EF4-FFF2-40B4-BE49-F238E27FC236}">
                  <a16:creationId xmlns:a16="http://schemas.microsoft.com/office/drawing/2014/main" xmlns="" id="{DF4DA5A0-B7E6-41CD-A639-33A300CB0325}"/>
                </a:ext>
              </a:extLst>
            </p:cNvPr>
            <p:cNvSpPr/>
            <p:nvPr/>
          </p:nvSpPr>
          <p:spPr>
            <a:xfrm>
              <a:off x="295276" y="1724025"/>
              <a:ext cx="8848724" cy="123825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C4806599-CA1C-4148-9C98-3798F102A507}"/>
                </a:ext>
              </a:extLst>
            </p:cNvPr>
            <p:cNvSpPr/>
            <p:nvPr/>
          </p:nvSpPr>
          <p:spPr>
            <a:xfrm>
              <a:off x="457198" y="1881485"/>
              <a:ext cx="5410202" cy="923330"/>
            </a:xfrm>
            <a:prstGeom prst="rect">
              <a:avLst/>
            </a:prstGeom>
          </p:spPr>
          <p:txBody>
            <a:bodyPr wrap="square">
              <a:spAutoFit/>
            </a:bodyPr>
            <a:lstStyle/>
            <a:p>
              <a:pPr>
                <a:buFont typeface="Arial" panose="020B0604020202020204" pitchFamily="34" charset="0"/>
                <a:buNone/>
              </a:pPr>
              <a:r>
                <a:rPr lang="en-GB" altLang="en-US" dirty="0">
                  <a:solidFill>
                    <a:schemeClr val="bg1"/>
                  </a:solidFill>
                </a:rPr>
                <a:t>Our home is Earth which is a planet. A planet is a body which orbits a star and the closest star to us is the Sun, which planet Earth orbits. </a:t>
              </a:r>
            </a:p>
          </p:txBody>
        </p:sp>
      </p:grpSp>
      <p:grpSp>
        <p:nvGrpSpPr>
          <p:cNvPr id="14" name="Group 13">
            <a:extLst>
              <a:ext uri="{FF2B5EF4-FFF2-40B4-BE49-F238E27FC236}">
                <a16:creationId xmlns:a16="http://schemas.microsoft.com/office/drawing/2014/main" xmlns="" id="{FE19C5CD-2D4D-4035-BE81-1FA95F7A8EE5}"/>
              </a:ext>
            </a:extLst>
          </p:cNvPr>
          <p:cNvGrpSpPr/>
          <p:nvPr/>
        </p:nvGrpSpPr>
        <p:grpSpPr>
          <a:xfrm>
            <a:off x="295276" y="3224510"/>
            <a:ext cx="8848724" cy="976015"/>
            <a:chOff x="295276" y="3119735"/>
            <a:chExt cx="8848724" cy="976015"/>
          </a:xfrm>
        </p:grpSpPr>
        <p:sp>
          <p:nvSpPr>
            <p:cNvPr id="12" name="Rectangle 11">
              <a:extLst>
                <a:ext uri="{FF2B5EF4-FFF2-40B4-BE49-F238E27FC236}">
                  <a16:creationId xmlns:a16="http://schemas.microsoft.com/office/drawing/2014/main" xmlns="" id="{5569CD46-5809-4F80-83D5-9D969F72DDB9}"/>
                </a:ext>
              </a:extLst>
            </p:cNvPr>
            <p:cNvSpPr/>
            <p:nvPr/>
          </p:nvSpPr>
          <p:spPr>
            <a:xfrm>
              <a:off x="295276" y="3119735"/>
              <a:ext cx="8848724" cy="976015"/>
            </a:xfrm>
            <a:prstGeom prst="rect">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xmlns="" id="{BEC1AFA1-A1D1-4AAB-8D4B-1FEA78E13725}"/>
                </a:ext>
              </a:extLst>
            </p:cNvPr>
            <p:cNvSpPr/>
            <p:nvPr/>
          </p:nvSpPr>
          <p:spPr>
            <a:xfrm>
              <a:off x="457198" y="3284576"/>
              <a:ext cx="5410202" cy="646331"/>
            </a:xfrm>
            <a:prstGeom prst="rect">
              <a:avLst/>
            </a:prstGeom>
          </p:spPr>
          <p:txBody>
            <a:bodyPr wrap="square">
              <a:spAutoFit/>
            </a:bodyPr>
            <a:lstStyle/>
            <a:p>
              <a:pPr>
                <a:buFont typeface="Arial" panose="020B0604020202020204" pitchFamily="34" charset="0"/>
                <a:buNone/>
              </a:pPr>
              <a:r>
                <a:rPr lang="en-GB" altLang="en-US" dirty="0">
                  <a:solidFill>
                    <a:schemeClr val="bg1"/>
                  </a:solidFill>
                </a:rPr>
                <a:t>Earth is the third closest planet to the Sun and is the fifth biggest planet in the solar system. </a:t>
              </a:r>
            </a:p>
          </p:txBody>
        </p:sp>
      </p:grpSp>
      <p:grpSp>
        <p:nvGrpSpPr>
          <p:cNvPr id="17" name="Group 16">
            <a:extLst>
              <a:ext uri="{FF2B5EF4-FFF2-40B4-BE49-F238E27FC236}">
                <a16:creationId xmlns:a16="http://schemas.microsoft.com/office/drawing/2014/main" xmlns="" id="{9F95C8D6-D080-4714-89CC-314704390756}"/>
              </a:ext>
            </a:extLst>
          </p:cNvPr>
          <p:cNvGrpSpPr/>
          <p:nvPr/>
        </p:nvGrpSpPr>
        <p:grpSpPr>
          <a:xfrm>
            <a:off x="295276" y="4365366"/>
            <a:ext cx="8848724" cy="1238250"/>
            <a:chOff x="295276" y="4260591"/>
            <a:chExt cx="8848724" cy="1238250"/>
          </a:xfrm>
        </p:grpSpPr>
        <p:sp>
          <p:nvSpPr>
            <p:cNvPr id="15" name="Rectangle 14">
              <a:extLst>
                <a:ext uri="{FF2B5EF4-FFF2-40B4-BE49-F238E27FC236}">
                  <a16:creationId xmlns:a16="http://schemas.microsoft.com/office/drawing/2014/main" xmlns="" id="{74B62831-F28C-45A7-B875-8A2E5A810638}"/>
                </a:ext>
              </a:extLst>
            </p:cNvPr>
            <p:cNvSpPr/>
            <p:nvPr/>
          </p:nvSpPr>
          <p:spPr>
            <a:xfrm>
              <a:off x="295276" y="4260591"/>
              <a:ext cx="8848724" cy="1238250"/>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xmlns="" id="{C1DDC55F-A59F-4A14-8E64-E1AA29EE82E4}"/>
                </a:ext>
              </a:extLst>
            </p:cNvPr>
            <p:cNvSpPr/>
            <p:nvPr/>
          </p:nvSpPr>
          <p:spPr>
            <a:xfrm>
              <a:off x="457198" y="4418051"/>
              <a:ext cx="4883150" cy="923330"/>
            </a:xfrm>
            <a:prstGeom prst="rect">
              <a:avLst/>
            </a:prstGeom>
          </p:spPr>
          <p:txBody>
            <a:bodyPr wrap="square">
              <a:spAutoFit/>
            </a:bodyPr>
            <a:lstStyle/>
            <a:p>
              <a:pPr>
                <a:buFont typeface="Arial" panose="020B0604020202020204" pitchFamily="34" charset="0"/>
                <a:buNone/>
              </a:pPr>
              <a:r>
                <a:rPr lang="en-GB" altLang="en-US" dirty="0">
                  <a:solidFill>
                    <a:schemeClr val="bg1"/>
                  </a:solidFill>
                </a:rPr>
                <a:t>As with other planets and stars, the earth is round. This is caused by gravity pulling on the surface towards the centre of the plane.</a:t>
              </a:r>
            </a:p>
          </p:txBody>
        </p:sp>
      </p:grpSp>
      <p:pic>
        <p:nvPicPr>
          <p:cNvPr id="19" name="Picture 18">
            <a:extLst>
              <a:ext uri="{FF2B5EF4-FFF2-40B4-BE49-F238E27FC236}">
                <a16:creationId xmlns:a16="http://schemas.microsoft.com/office/drawing/2014/main" xmlns="" id="{ED936075-290E-4602-82E0-202B00D83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423"/>
          <a:stretch/>
        </p:blipFill>
        <p:spPr>
          <a:xfrm>
            <a:off x="5081671" y="1473201"/>
            <a:ext cx="4062329" cy="4518212"/>
          </a:xfrm>
          <a:prstGeom prst="rect">
            <a:avLst/>
          </a:prstGeom>
        </p:spPr>
      </p:pic>
    </p:spTree>
    <p:extLst>
      <p:ext uri="{BB962C8B-B14F-4D97-AF65-F5344CB8AC3E}">
        <p14:creationId xmlns:p14="http://schemas.microsoft.com/office/powerpoint/2010/main" val="264297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23B3D18-4BD3-4763-BD58-6FC6A7D07BDA}"/>
              </a:ext>
            </a:extLst>
          </p:cNvPr>
          <p:cNvGrpSpPr/>
          <p:nvPr/>
        </p:nvGrpSpPr>
        <p:grpSpPr>
          <a:xfrm>
            <a:off x="2419350" y="2047971"/>
            <a:ext cx="6724650" cy="1828438"/>
            <a:chOff x="2419349" y="2546848"/>
            <a:chExt cx="6724650" cy="1828438"/>
          </a:xfrm>
        </p:grpSpPr>
        <p:sp>
          <p:nvSpPr>
            <p:cNvPr id="6" name="Rectangle 5">
              <a:extLst>
                <a:ext uri="{FF2B5EF4-FFF2-40B4-BE49-F238E27FC236}">
                  <a16:creationId xmlns:a16="http://schemas.microsoft.com/office/drawing/2014/main" xmlns="" id="{29E035E8-D5B9-4575-B66B-730D0090DD71}"/>
                </a:ext>
              </a:extLst>
            </p:cNvPr>
            <p:cNvSpPr/>
            <p:nvPr/>
          </p:nvSpPr>
          <p:spPr>
            <a:xfrm>
              <a:off x="2419349" y="2546848"/>
              <a:ext cx="6724650" cy="1828438"/>
            </a:xfrm>
            <a:prstGeom prst="rect">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3B25ED57-56FB-4E23-8FB7-FBD006C93311}"/>
                </a:ext>
              </a:extLst>
            </p:cNvPr>
            <p:cNvSpPr/>
            <p:nvPr/>
          </p:nvSpPr>
          <p:spPr>
            <a:xfrm>
              <a:off x="4433887" y="2722403"/>
              <a:ext cx="4514850" cy="1477328"/>
            </a:xfrm>
            <a:prstGeom prst="rect">
              <a:avLst/>
            </a:prstGeom>
          </p:spPr>
          <p:txBody>
            <a:bodyPr wrap="square">
              <a:spAutoFit/>
            </a:bodyPr>
            <a:lstStyle/>
            <a:p>
              <a:pPr algn="just">
                <a:buFont typeface="Arial" panose="020B0604020202020204" pitchFamily="34" charset="0"/>
                <a:buNone/>
              </a:pPr>
              <a:r>
                <a:rPr lang="en-GB" altLang="en-US" dirty="0">
                  <a:solidFill>
                    <a:schemeClr val="bg1"/>
                  </a:solidFill>
                </a:rPr>
                <a:t>Although the earth is round, it is not a perfect sphere. It’s actually an ‘oblate spheroid’. This just means it’s not the same diameter all the way around, in fact it’s a little larger around the equator.</a:t>
              </a:r>
            </a:p>
          </p:txBody>
        </p:sp>
      </p:grpSp>
      <p:pic>
        <p:nvPicPr>
          <p:cNvPr id="4" name="Picture 3">
            <a:extLst>
              <a:ext uri="{FF2B5EF4-FFF2-40B4-BE49-F238E27FC236}">
                <a16:creationId xmlns:a16="http://schemas.microsoft.com/office/drawing/2014/main" xmlns="" id="{339FEA20-BACD-4FC6-92B1-DE7EE7F71C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013" y="1526840"/>
            <a:ext cx="3876675" cy="2806565"/>
          </a:xfrm>
          <a:prstGeom prst="rect">
            <a:avLst/>
          </a:prstGeom>
        </p:spPr>
      </p:pic>
      <p:grpSp>
        <p:nvGrpSpPr>
          <p:cNvPr id="10" name="Group 9">
            <a:extLst>
              <a:ext uri="{FF2B5EF4-FFF2-40B4-BE49-F238E27FC236}">
                <a16:creationId xmlns:a16="http://schemas.microsoft.com/office/drawing/2014/main" xmlns="" id="{D427DD79-6BAD-4E0A-9570-53812B9A6F64}"/>
              </a:ext>
            </a:extLst>
          </p:cNvPr>
          <p:cNvGrpSpPr/>
          <p:nvPr/>
        </p:nvGrpSpPr>
        <p:grpSpPr>
          <a:xfrm>
            <a:off x="0" y="4905738"/>
            <a:ext cx="8604250" cy="755650"/>
            <a:chOff x="0" y="5357018"/>
            <a:chExt cx="7934325" cy="755650"/>
          </a:xfrm>
        </p:grpSpPr>
        <p:sp>
          <p:nvSpPr>
            <p:cNvPr id="8" name="Arrow: Pentagon 7">
              <a:extLst>
                <a:ext uri="{FF2B5EF4-FFF2-40B4-BE49-F238E27FC236}">
                  <a16:creationId xmlns:a16="http://schemas.microsoft.com/office/drawing/2014/main" xmlns="" id="{67798606-4688-427C-971D-9D741B6E6C70}"/>
                </a:ext>
              </a:extLst>
            </p:cNvPr>
            <p:cNvSpPr/>
            <p:nvPr/>
          </p:nvSpPr>
          <p:spPr>
            <a:xfrm>
              <a:off x="0" y="5357018"/>
              <a:ext cx="7934325" cy="755650"/>
            </a:xfrm>
            <a:prstGeom prst="homePlate">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D522B5DF-A174-414B-93D9-AFB8B7E9499F}"/>
                </a:ext>
              </a:extLst>
            </p:cNvPr>
            <p:cNvSpPr/>
            <p:nvPr/>
          </p:nvSpPr>
          <p:spPr>
            <a:xfrm>
              <a:off x="2244171" y="5500405"/>
              <a:ext cx="3943708" cy="461665"/>
            </a:xfrm>
            <a:prstGeom prst="rect">
              <a:avLst/>
            </a:prstGeom>
          </p:spPr>
          <p:txBody>
            <a:bodyPr wrap="none">
              <a:spAutoFit/>
            </a:bodyPr>
            <a:lstStyle/>
            <a:p>
              <a:pPr algn="ctr">
                <a:buFont typeface="Arial" panose="020B0604020202020204" pitchFamily="34" charset="0"/>
                <a:buNone/>
              </a:pPr>
              <a:r>
                <a:rPr lang="en-GB" altLang="en-US" sz="2400" b="1" dirty="0">
                  <a:solidFill>
                    <a:schemeClr val="bg1"/>
                  </a:solidFill>
                </a:rPr>
                <a:t>Can you think why this is?</a:t>
              </a:r>
            </a:p>
          </p:txBody>
        </p:sp>
      </p:grpSp>
    </p:spTree>
    <p:extLst>
      <p:ext uri="{BB962C8B-B14F-4D97-AF65-F5344CB8AC3E}">
        <p14:creationId xmlns:p14="http://schemas.microsoft.com/office/powerpoint/2010/main" val="412315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xmlns="" id="{1012C9AC-0D11-4A57-AD6E-8B2EC89C4831}"/>
              </a:ext>
            </a:extLst>
          </p:cNvPr>
          <p:cNvSpPr/>
          <p:nvPr/>
        </p:nvSpPr>
        <p:spPr>
          <a:xfrm flipV="1">
            <a:off x="-4927600" y="2362198"/>
            <a:ext cx="10934700" cy="541019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pic>
        <p:nvPicPr>
          <p:cNvPr id="8" name="Picture 7">
            <a:extLst>
              <a:ext uri="{FF2B5EF4-FFF2-40B4-BE49-F238E27FC236}">
                <a16:creationId xmlns:a16="http://schemas.microsoft.com/office/drawing/2014/main" xmlns="" id="{D1623F94-0868-4596-8DD1-A6F972F082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 y="2038862"/>
            <a:ext cx="1471515" cy="1040531"/>
          </a:xfrm>
          <a:prstGeom prst="rect">
            <a:avLst/>
          </a:prstGeom>
        </p:spPr>
      </p:pic>
      <p:grpSp>
        <p:nvGrpSpPr>
          <p:cNvPr id="14" name="Group 13">
            <a:extLst>
              <a:ext uri="{FF2B5EF4-FFF2-40B4-BE49-F238E27FC236}">
                <a16:creationId xmlns:a16="http://schemas.microsoft.com/office/drawing/2014/main" xmlns="" id="{6E1E5A16-E4FA-4F2F-848D-00261F108F3E}"/>
              </a:ext>
            </a:extLst>
          </p:cNvPr>
          <p:cNvGrpSpPr/>
          <p:nvPr/>
        </p:nvGrpSpPr>
        <p:grpSpPr>
          <a:xfrm>
            <a:off x="-114300" y="1123950"/>
            <a:ext cx="9258300" cy="923330"/>
            <a:chOff x="-114300" y="1352550"/>
            <a:chExt cx="9258300" cy="923330"/>
          </a:xfrm>
        </p:grpSpPr>
        <p:sp>
          <p:nvSpPr>
            <p:cNvPr id="12" name="Rectangle 11">
              <a:extLst>
                <a:ext uri="{FF2B5EF4-FFF2-40B4-BE49-F238E27FC236}">
                  <a16:creationId xmlns:a16="http://schemas.microsoft.com/office/drawing/2014/main" xmlns="" id="{B07CCB6C-E461-4ABA-B6BE-5775688BBD19}"/>
                </a:ext>
              </a:extLst>
            </p:cNvPr>
            <p:cNvSpPr/>
            <p:nvPr/>
          </p:nvSpPr>
          <p:spPr>
            <a:xfrm>
              <a:off x="-114300" y="1352550"/>
              <a:ext cx="9258300" cy="92333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964B6D07-2CEC-4DCA-B41C-782BD07C9399}"/>
                </a:ext>
              </a:extLst>
            </p:cNvPr>
            <p:cNvSpPr/>
            <p:nvPr/>
          </p:nvSpPr>
          <p:spPr>
            <a:xfrm>
              <a:off x="3066751" y="1511467"/>
              <a:ext cx="5620048" cy="646331"/>
            </a:xfrm>
            <a:prstGeom prst="rect">
              <a:avLst/>
            </a:prstGeom>
          </p:spPr>
          <p:txBody>
            <a:bodyPr wrap="square">
              <a:spAutoFit/>
            </a:bodyPr>
            <a:lstStyle/>
            <a:p>
              <a:pPr algn="just">
                <a:buFont typeface="Arial" panose="020B0604020202020204" pitchFamily="34" charset="0"/>
                <a:buNone/>
              </a:pPr>
              <a:r>
                <a:rPr lang="en-GB" altLang="en-US" dirty="0">
                  <a:solidFill>
                    <a:schemeClr val="bg1"/>
                  </a:solidFill>
                </a:rPr>
                <a:t>The Earth orbits the Sun. How long do you think it takes the Earth to orbit the sun once? </a:t>
              </a:r>
            </a:p>
          </p:txBody>
        </p:sp>
      </p:grpSp>
      <p:pic>
        <p:nvPicPr>
          <p:cNvPr id="4" name="Picture 3">
            <a:extLst>
              <a:ext uri="{FF2B5EF4-FFF2-40B4-BE49-F238E27FC236}">
                <a16:creationId xmlns:a16="http://schemas.microsoft.com/office/drawing/2014/main" xmlns="" id="{418E4DE2-784B-4526-A594-BEF5F18D0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355930">
            <a:off x="-3817582" y="-190500"/>
            <a:ext cx="7224303" cy="6858000"/>
          </a:xfrm>
          <a:prstGeom prst="rect">
            <a:avLst/>
          </a:prstGeom>
        </p:spPr>
      </p:pic>
      <p:pic>
        <p:nvPicPr>
          <p:cNvPr id="5" name="Picture 4">
            <a:extLst>
              <a:ext uri="{FF2B5EF4-FFF2-40B4-BE49-F238E27FC236}">
                <a16:creationId xmlns:a16="http://schemas.microsoft.com/office/drawing/2014/main" xmlns="" id="{CA408E35-8D04-4CA1-87C6-5F2D1E5E4F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242" b="27415"/>
          <a:stretch/>
        </p:blipFill>
        <p:spPr>
          <a:xfrm>
            <a:off x="6078339" y="3907521"/>
            <a:ext cx="3065662" cy="2950479"/>
          </a:xfrm>
          <a:prstGeom prst="rect">
            <a:avLst/>
          </a:prstGeom>
        </p:spPr>
      </p:pic>
      <p:sp>
        <p:nvSpPr>
          <p:cNvPr id="6" name="Speech Bubble: Rectangle with Corners Rounded 5">
            <a:extLst>
              <a:ext uri="{FF2B5EF4-FFF2-40B4-BE49-F238E27FC236}">
                <a16:creationId xmlns:a16="http://schemas.microsoft.com/office/drawing/2014/main" xmlns="" id="{C984517A-261A-4C90-808B-0FED0944C70B}"/>
              </a:ext>
            </a:extLst>
          </p:cNvPr>
          <p:cNvSpPr/>
          <p:nvPr/>
        </p:nvSpPr>
        <p:spPr>
          <a:xfrm>
            <a:off x="5517854" y="2973423"/>
            <a:ext cx="3521474" cy="610762"/>
          </a:xfrm>
          <a:prstGeom prst="wedgeRoundRectCallout">
            <a:avLst>
              <a:gd name="adj1" fmla="val 22599"/>
              <a:gd name="adj2" fmla="val 191781"/>
              <a:gd name="adj3" fmla="val 16667"/>
            </a:avLst>
          </a:prstGeom>
          <a:solidFill>
            <a:srgbClr val="F9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*Hint*</a:t>
            </a:r>
            <a:r>
              <a:rPr lang="en-GB" dirty="0"/>
              <a:t> think about our calendar.</a:t>
            </a:r>
          </a:p>
        </p:txBody>
      </p:sp>
    </p:spTree>
    <p:extLst>
      <p:ext uri="{BB962C8B-B14F-4D97-AF65-F5344CB8AC3E}">
        <p14:creationId xmlns:p14="http://schemas.microsoft.com/office/powerpoint/2010/main" val="360901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accel="22000" decel="67000" fill="hold" nodeType="clickEffect">
                                  <p:stCondLst>
                                    <p:cond delay="0"/>
                                  </p:stCondLst>
                                  <p:childTnLst>
                                    <p:animMotion origin="layout" path="M 0.03125 -0.02778 C 0.36076 -0.02778 0.62917 0.14791 0.62917 0.36481 C 0.62917 0.58217 0.36076 0.76111 0.03125 0.76111 C -0.29861 0.76111 -0.56667 0.58217 -0.56667 0.36481 C -0.56667 0.14791 -0.29861 -0.02778 0.03125 -0.02778 Z " pathEditMode="relative" rAng="0" ptsTypes="AAAAA">
                                      <p:cBhvr>
                                        <p:cTn id="6" dur="7000" fill="hold"/>
                                        <p:tgtEl>
                                          <p:spTgt spid="8"/>
                                        </p:tgtEl>
                                        <p:attrNameLst>
                                          <p:attrName>ppt_x</p:attrName>
                                          <p:attrName>ppt_y</p:attrName>
                                        </p:attrNameLst>
                                      </p:cBhvr>
                                      <p:rCtr x="0" y="39444"/>
                                    </p:animMotion>
                                  </p:childTnLst>
                                </p:cTn>
                              </p:par>
                              <p:par>
                                <p:cTn id="7" presetID="2" presetClass="entr" presetSubtype="8" accel="43000" decel="53000" fill="hold" nodeType="withEffect">
                                  <p:stCondLst>
                                    <p:cond delay="2000"/>
                                  </p:stCondLst>
                                  <p:childTnLst>
                                    <p:set>
                                      <p:cBhvr>
                                        <p:cTn id="8" dur="1" fill="hold">
                                          <p:stCondLst>
                                            <p:cond delay="0"/>
                                          </p:stCondLst>
                                        </p:cTn>
                                        <p:tgtEl>
                                          <p:spTgt spid="14"/>
                                        </p:tgtEl>
                                        <p:attrNameLst>
                                          <p:attrName>style.visibility</p:attrName>
                                        </p:attrNameLst>
                                      </p:cBhvr>
                                      <p:to>
                                        <p:strVal val="visible"/>
                                      </p:to>
                                    </p:set>
                                    <p:anim calcmode="lin" valueType="num">
                                      <p:cBhvr additive="base">
                                        <p:cTn id="9" dur="1250" fill="hold"/>
                                        <p:tgtEl>
                                          <p:spTgt spid="14"/>
                                        </p:tgtEl>
                                        <p:attrNameLst>
                                          <p:attrName>ppt_x</p:attrName>
                                        </p:attrNameLst>
                                      </p:cBhvr>
                                      <p:tavLst>
                                        <p:tav tm="0">
                                          <p:val>
                                            <p:strVal val="0-#ppt_w/2"/>
                                          </p:val>
                                        </p:tav>
                                        <p:tav tm="100000">
                                          <p:val>
                                            <p:strVal val="#ppt_x"/>
                                          </p:val>
                                        </p:tav>
                                      </p:tavLst>
                                    </p:anim>
                                    <p:anim calcmode="lin" valueType="num">
                                      <p:cBhvr additive="base">
                                        <p:cTn id="10" dur="1250" fill="hold"/>
                                        <p:tgtEl>
                                          <p:spTgt spid="14"/>
                                        </p:tgtEl>
                                        <p:attrNameLst>
                                          <p:attrName>ppt_y</p:attrName>
                                        </p:attrNameLst>
                                      </p:cBhvr>
                                      <p:tavLst>
                                        <p:tav tm="0">
                                          <p:val>
                                            <p:strVal val="#ppt_y"/>
                                          </p:val>
                                        </p:tav>
                                        <p:tav tm="100000">
                                          <p:val>
                                            <p:strVal val="#ppt_y"/>
                                          </p:val>
                                        </p:tav>
                                      </p:tavLst>
                                    </p:anim>
                                  </p:childTnLst>
                                </p:cTn>
                              </p:par>
                            </p:childTnLst>
                          </p:cTn>
                        </p:par>
                        <p:par>
                          <p:cTn id="11" fill="hold">
                            <p:stCondLst>
                              <p:cond delay="7000"/>
                            </p:stCondLst>
                            <p:childTnLst>
                              <p:par>
                                <p:cTn id="12" presetID="42" presetClass="entr" presetSubtype="0" fill="hold" nodeType="after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875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5135F6-A8FA-4D80-8766-6B42D0DE0EA2}"/>
              </a:ext>
            </a:extLst>
          </p:cNvPr>
          <p:cNvSpPr>
            <a:spLocks noGrp="1"/>
          </p:cNvSpPr>
          <p:nvPr>
            <p:ph type="title"/>
          </p:nvPr>
        </p:nvSpPr>
        <p:spPr/>
        <p:txBody>
          <a:bodyPr/>
          <a:lstStyle/>
          <a:p>
            <a:r>
              <a:rPr lang="en-GB" dirty="0"/>
              <a:t>Seasons</a:t>
            </a:r>
          </a:p>
        </p:txBody>
      </p:sp>
      <p:pic>
        <p:nvPicPr>
          <p:cNvPr id="4" name="Picture 3">
            <a:extLst>
              <a:ext uri="{FF2B5EF4-FFF2-40B4-BE49-F238E27FC236}">
                <a16:creationId xmlns:a16="http://schemas.microsoft.com/office/drawing/2014/main" xmlns="" id="{6FD73E29-AE20-4908-A24B-8E4CE6FF1D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004" r="13987"/>
          <a:stretch/>
        </p:blipFill>
        <p:spPr>
          <a:xfrm>
            <a:off x="568325" y="1565275"/>
            <a:ext cx="1976654" cy="4366640"/>
          </a:xfrm>
          <a:prstGeom prst="rect">
            <a:avLst/>
          </a:prstGeom>
          <a:ln w="38100">
            <a:solidFill>
              <a:schemeClr val="tx1"/>
            </a:solidFill>
          </a:ln>
        </p:spPr>
      </p:pic>
      <p:pic>
        <p:nvPicPr>
          <p:cNvPr id="5" name="Picture 4">
            <a:extLst>
              <a:ext uri="{FF2B5EF4-FFF2-40B4-BE49-F238E27FC236}">
                <a16:creationId xmlns:a16="http://schemas.microsoft.com/office/drawing/2014/main" xmlns="" id="{5EAA06F2-4410-4E29-B1E2-F16EF65B68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44" t="5180" r="39005"/>
          <a:stretch/>
        </p:blipFill>
        <p:spPr>
          <a:xfrm>
            <a:off x="2581056" y="1565275"/>
            <a:ext cx="1976654" cy="4372986"/>
          </a:xfrm>
          <a:prstGeom prst="rect">
            <a:avLst/>
          </a:prstGeom>
          <a:ln w="38100">
            <a:solidFill>
              <a:schemeClr val="tx1"/>
            </a:solidFill>
          </a:ln>
        </p:spPr>
      </p:pic>
      <p:pic>
        <p:nvPicPr>
          <p:cNvPr id="6" name="Picture 5">
            <a:extLst>
              <a:ext uri="{FF2B5EF4-FFF2-40B4-BE49-F238E27FC236}">
                <a16:creationId xmlns:a16="http://schemas.microsoft.com/office/drawing/2014/main" xmlns="" id="{78F3F6B9-BE84-471C-90AA-6A814CC271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37" t="2072" r="43081" b="2072"/>
          <a:stretch/>
        </p:blipFill>
        <p:spPr>
          <a:xfrm>
            <a:off x="4603312" y="1565275"/>
            <a:ext cx="1976654" cy="4372986"/>
          </a:xfrm>
          <a:prstGeom prst="rect">
            <a:avLst/>
          </a:prstGeom>
          <a:ln w="38100">
            <a:solidFill>
              <a:schemeClr val="tx1"/>
            </a:solidFill>
          </a:ln>
        </p:spPr>
      </p:pic>
      <p:pic>
        <p:nvPicPr>
          <p:cNvPr id="7" name="Picture 6">
            <a:extLst>
              <a:ext uri="{FF2B5EF4-FFF2-40B4-BE49-F238E27FC236}">
                <a16:creationId xmlns:a16="http://schemas.microsoft.com/office/drawing/2014/main" xmlns="" id="{7749D433-3CC9-42A9-A08B-A8005897DD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119" t="8160" r="19747" b="3942"/>
          <a:stretch/>
        </p:blipFill>
        <p:spPr>
          <a:xfrm>
            <a:off x="6616701" y="1571624"/>
            <a:ext cx="1976654" cy="4360291"/>
          </a:xfrm>
          <a:prstGeom prst="rect">
            <a:avLst/>
          </a:prstGeom>
          <a:ln w="38100">
            <a:solidFill>
              <a:schemeClr val="tx1"/>
            </a:solidFill>
          </a:ln>
        </p:spPr>
      </p:pic>
      <p:sp>
        <p:nvSpPr>
          <p:cNvPr id="12" name="Rectangle 11">
            <a:extLst>
              <a:ext uri="{FF2B5EF4-FFF2-40B4-BE49-F238E27FC236}">
                <a16:creationId xmlns:a16="http://schemas.microsoft.com/office/drawing/2014/main" xmlns="" id="{25CB5B7E-C50A-4F4A-BF1F-F5F25F0AD5B5}"/>
              </a:ext>
            </a:extLst>
          </p:cNvPr>
          <p:cNvSpPr/>
          <p:nvPr/>
        </p:nvSpPr>
        <p:spPr>
          <a:xfrm>
            <a:off x="574015" y="1571621"/>
            <a:ext cx="1959635" cy="4360290"/>
          </a:xfrm>
          <a:prstGeom prst="rect">
            <a:avLst/>
          </a:prstGeom>
          <a:solidFill>
            <a:schemeClr val="bg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rPr>
              <a:t>Planet Earth takes 365 days (and 6 hours!) </a:t>
            </a:r>
            <a:br>
              <a:rPr lang="en-GB" altLang="en-US" dirty="0">
                <a:solidFill>
                  <a:schemeClr val="tx1"/>
                </a:solidFill>
              </a:rPr>
            </a:br>
            <a:r>
              <a:rPr lang="en-GB" altLang="en-US" dirty="0">
                <a:solidFill>
                  <a:schemeClr val="tx1"/>
                </a:solidFill>
              </a:rPr>
              <a:t>to orbit the sun once. </a:t>
            </a:r>
          </a:p>
        </p:txBody>
      </p:sp>
      <p:sp>
        <p:nvSpPr>
          <p:cNvPr id="13" name="Rectangle 12">
            <a:extLst>
              <a:ext uri="{FF2B5EF4-FFF2-40B4-BE49-F238E27FC236}">
                <a16:creationId xmlns:a16="http://schemas.microsoft.com/office/drawing/2014/main" xmlns="" id="{C6B2E99A-4E9E-494E-BF9B-9F555A8A3E30}"/>
              </a:ext>
            </a:extLst>
          </p:cNvPr>
          <p:cNvSpPr/>
          <p:nvPr/>
        </p:nvSpPr>
        <p:spPr>
          <a:xfrm>
            <a:off x="2586872" y="1565275"/>
            <a:ext cx="1959635" cy="4360290"/>
          </a:xfrm>
          <a:prstGeom prst="rect">
            <a:avLst/>
          </a:prstGeom>
          <a:solidFill>
            <a:schemeClr val="bg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rPr>
              <a:t>Have you ever wondered why we have different seasons? This is because of Earth’s tilt.</a:t>
            </a:r>
            <a:endParaRPr lang="en-GB" dirty="0">
              <a:solidFill>
                <a:schemeClr val="tx1"/>
              </a:solidFill>
            </a:endParaRPr>
          </a:p>
        </p:txBody>
      </p:sp>
      <p:sp>
        <p:nvSpPr>
          <p:cNvPr id="14" name="Rectangle 13">
            <a:extLst>
              <a:ext uri="{FF2B5EF4-FFF2-40B4-BE49-F238E27FC236}">
                <a16:creationId xmlns:a16="http://schemas.microsoft.com/office/drawing/2014/main" xmlns="" id="{74CAA130-5720-4012-9E33-59C3DEB95CB9}"/>
              </a:ext>
            </a:extLst>
          </p:cNvPr>
          <p:cNvSpPr/>
          <p:nvPr/>
        </p:nvSpPr>
        <p:spPr>
          <a:xfrm>
            <a:off x="4606172" y="1565275"/>
            <a:ext cx="1959635" cy="4360290"/>
          </a:xfrm>
          <a:prstGeom prst="rect">
            <a:avLst/>
          </a:prstGeom>
          <a:solidFill>
            <a:schemeClr val="bg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rPr>
              <a:t>At different times of the year the Sun’s light is shining on different parts </a:t>
            </a:r>
            <a:br>
              <a:rPr lang="en-GB" altLang="en-US" dirty="0">
                <a:solidFill>
                  <a:schemeClr val="tx1"/>
                </a:solidFill>
              </a:rPr>
            </a:br>
            <a:r>
              <a:rPr lang="en-GB" altLang="en-US" dirty="0">
                <a:solidFill>
                  <a:schemeClr val="tx1"/>
                </a:solidFill>
              </a:rPr>
              <a:t>of Earth, making </a:t>
            </a:r>
            <a:br>
              <a:rPr lang="en-GB" altLang="en-US" dirty="0">
                <a:solidFill>
                  <a:schemeClr val="tx1"/>
                </a:solidFill>
              </a:rPr>
            </a:br>
            <a:r>
              <a:rPr lang="en-GB" altLang="en-US" dirty="0">
                <a:solidFill>
                  <a:schemeClr val="tx1"/>
                </a:solidFill>
              </a:rPr>
              <a:t>it warmer.</a:t>
            </a:r>
            <a:endParaRPr lang="en-GB" dirty="0">
              <a:solidFill>
                <a:schemeClr val="tx1"/>
              </a:solidFill>
            </a:endParaRPr>
          </a:p>
        </p:txBody>
      </p:sp>
      <p:sp>
        <p:nvSpPr>
          <p:cNvPr id="15" name="Rectangle 14">
            <a:extLst>
              <a:ext uri="{FF2B5EF4-FFF2-40B4-BE49-F238E27FC236}">
                <a16:creationId xmlns:a16="http://schemas.microsoft.com/office/drawing/2014/main" xmlns="" id="{09B0084F-AE1F-46D1-ADA0-CAB96F1BE036}"/>
              </a:ext>
            </a:extLst>
          </p:cNvPr>
          <p:cNvSpPr/>
          <p:nvPr/>
        </p:nvSpPr>
        <p:spPr>
          <a:xfrm>
            <a:off x="6625472" y="1572895"/>
            <a:ext cx="1959635" cy="4360290"/>
          </a:xfrm>
          <a:prstGeom prst="rect">
            <a:avLst/>
          </a:prstGeom>
          <a:solidFill>
            <a:schemeClr val="bg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anose="020B0604020202020204" pitchFamily="34" charset="0"/>
              <a:buNone/>
            </a:pPr>
            <a:r>
              <a:rPr lang="en-GB" altLang="en-US" dirty="0">
                <a:solidFill>
                  <a:schemeClr val="tx1"/>
                </a:solidFill>
              </a:rPr>
              <a:t>Why do you think there is snow at the North and </a:t>
            </a:r>
            <a:br>
              <a:rPr lang="en-GB" altLang="en-US" dirty="0">
                <a:solidFill>
                  <a:schemeClr val="tx1"/>
                </a:solidFill>
              </a:rPr>
            </a:br>
            <a:r>
              <a:rPr lang="en-GB" altLang="en-US" dirty="0">
                <a:solidFill>
                  <a:schemeClr val="tx1"/>
                </a:solidFill>
              </a:rPr>
              <a:t>South Pole?</a:t>
            </a:r>
          </a:p>
        </p:txBody>
      </p:sp>
    </p:spTree>
    <p:extLst>
      <p:ext uri="{BB962C8B-B14F-4D97-AF65-F5344CB8AC3E}">
        <p14:creationId xmlns:p14="http://schemas.microsoft.com/office/powerpoint/2010/main" val="339465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67266B-A94B-406E-83C6-18EBB84837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6" t="1090" r="2800" b="1291"/>
          <a:stretch/>
        </p:blipFill>
        <p:spPr>
          <a:xfrm>
            <a:off x="590550" y="549275"/>
            <a:ext cx="7969250" cy="5759450"/>
          </a:xfrm>
          <a:prstGeom prst="roundRect">
            <a:avLst>
              <a:gd name="adj" fmla="val 2555"/>
            </a:avLst>
          </a:prstGeom>
        </p:spPr>
      </p:pic>
      <p:pic>
        <p:nvPicPr>
          <p:cNvPr id="6" name="Picture 5">
            <a:extLst>
              <a:ext uri="{FF2B5EF4-FFF2-40B4-BE49-F238E27FC236}">
                <a16:creationId xmlns:a16="http://schemas.microsoft.com/office/drawing/2014/main" xmlns="" id="{A14567F8-A727-4030-8C8F-5B908E338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140357">
            <a:off x="3611548" y="2517247"/>
            <a:ext cx="1920905" cy="1823507"/>
          </a:xfrm>
          <a:prstGeom prst="rect">
            <a:avLst/>
          </a:prstGeom>
        </p:spPr>
      </p:pic>
      <p:pic>
        <p:nvPicPr>
          <p:cNvPr id="8" name="Picture 7">
            <a:extLst>
              <a:ext uri="{FF2B5EF4-FFF2-40B4-BE49-F238E27FC236}">
                <a16:creationId xmlns:a16="http://schemas.microsoft.com/office/drawing/2014/main" xmlns="" id="{2B51202F-4428-411F-9AAD-AC2475FD69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3843" y="1019175"/>
            <a:ext cx="1716313" cy="1213632"/>
          </a:xfrm>
          <a:prstGeom prst="rect">
            <a:avLst/>
          </a:prstGeom>
        </p:spPr>
      </p:pic>
      <p:sp>
        <p:nvSpPr>
          <p:cNvPr id="14" name="Moon 13">
            <a:extLst>
              <a:ext uri="{FF2B5EF4-FFF2-40B4-BE49-F238E27FC236}">
                <a16:creationId xmlns:a16="http://schemas.microsoft.com/office/drawing/2014/main" xmlns="" id="{808A3B73-9501-4A12-B9DB-04ECE60D8DA5}"/>
              </a:ext>
            </a:extLst>
          </p:cNvPr>
          <p:cNvSpPr/>
          <p:nvPr/>
        </p:nvSpPr>
        <p:spPr>
          <a:xfrm rot="5400000">
            <a:off x="4281486" y="772191"/>
            <a:ext cx="581025" cy="1133475"/>
          </a:xfrm>
          <a:prstGeom prst="moon">
            <a:avLst>
              <a:gd name="adj" fmla="val 23109"/>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xmlns="" id="{B2858DB1-E837-40BB-ABBF-4F5198646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98" y="2822184"/>
            <a:ext cx="1716313" cy="1213632"/>
          </a:xfrm>
          <a:prstGeom prst="rect">
            <a:avLst/>
          </a:prstGeom>
        </p:spPr>
      </p:pic>
      <p:sp>
        <p:nvSpPr>
          <p:cNvPr id="17" name="Chord 16">
            <a:extLst>
              <a:ext uri="{FF2B5EF4-FFF2-40B4-BE49-F238E27FC236}">
                <a16:creationId xmlns:a16="http://schemas.microsoft.com/office/drawing/2014/main" xmlns="" id="{03CA6C68-5829-4C76-AD34-F07DC252F12C}"/>
              </a:ext>
            </a:extLst>
          </p:cNvPr>
          <p:cNvSpPr/>
          <p:nvPr/>
        </p:nvSpPr>
        <p:spPr>
          <a:xfrm rot="2008928">
            <a:off x="975187" y="2844810"/>
            <a:ext cx="1086571" cy="1134232"/>
          </a:xfrm>
          <a:prstGeom prst="chord">
            <a:avLst>
              <a:gd name="adj1" fmla="val 4301663"/>
              <a:gd name="adj2" fmla="val 13368358"/>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xmlns="" id="{0225F929-A0C6-4A0B-97BE-BE81172C8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3843" y="4621744"/>
            <a:ext cx="1716313" cy="1213632"/>
          </a:xfrm>
          <a:prstGeom prst="rect">
            <a:avLst/>
          </a:prstGeom>
        </p:spPr>
      </p:pic>
      <p:sp>
        <p:nvSpPr>
          <p:cNvPr id="19" name="Oval 18">
            <a:extLst>
              <a:ext uri="{FF2B5EF4-FFF2-40B4-BE49-F238E27FC236}">
                <a16:creationId xmlns:a16="http://schemas.microsoft.com/office/drawing/2014/main" xmlns="" id="{48AFCC0E-F61B-4462-83D7-A14394F399F0}"/>
              </a:ext>
            </a:extLst>
          </p:cNvPr>
          <p:cNvSpPr/>
          <p:nvPr/>
        </p:nvSpPr>
        <p:spPr>
          <a:xfrm>
            <a:off x="4022479" y="4818183"/>
            <a:ext cx="1099038" cy="977479"/>
          </a:xfrm>
          <a:prstGeom prst="ellipse">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xmlns="" id="{6A786BC0-151F-4C52-9924-2C387DF6B9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7189" y="2822184"/>
            <a:ext cx="1716313" cy="1213632"/>
          </a:xfrm>
          <a:prstGeom prst="rect">
            <a:avLst/>
          </a:prstGeom>
        </p:spPr>
      </p:pic>
      <p:sp>
        <p:nvSpPr>
          <p:cNvPr id="25" name="Chord 24">
            <a:extLst>
              <a:ext uri="{FF2B5EF4-FFF2-40B4-BE49-F238E27FC236}">
                <a16:creationId xmlns:a16="http://schemas.microsoft.com/office/drawing/2014/main" xmlns="" id="{D9709617-6D60-4C9A-BCDC-09229CA8A25D}"/>
              </a:ext>
            </a:extLst>
          </p:cNvPr>
          <p:cNvSpPr/>
          <p:nvPr/>
        </p:nvSpPr>
        <p:spPr>
          <a:xfrm rot="19591072" flipH="1">
            <a:off x="7076285" y="2860024"/>
            <a:ext cx="1111281" cy="1138971"/>
          </a:xfrm>
          <a:prstGeom prst="chord">
            <a:avLst>
              <a:gd name="adj1" fmla="val 1975830"/>
              <a:gd name="adj2" fmla="val 1543685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xmlns="" id="{F5E3CED2-C7C3-4F95-BC35-7522D5E360D3}"/>
              </a:ext>
            </a:extLst>
          </p:cNvPr>
          <p:cNvSpPr txBox="1"/>
          <p:nvPr/>
        </p:nvSpPr>
        <p:spPr>
          <a:xfrm>
            <a:off x="5036720" y="1827710"/>
            <a:ext cx="877163" cy="369332"/>
          </a:xfrm>
          <a:prstGeom prst="rect">
            <a:avLst/>
          </a:prstGeom>
          <a:noFill/>
        </p:spPr>
        <p:txBody>
          <a:bodyPr wrap="none" rtlCol="0">
            <a:spAutoFit/>
          </a:bodyPr>
          <a:lstStyle/>
          <a:p>
            <a:r>
              <a:rPr lang="en-GB" b="1" dirty="0">
                <a:solidFill>
                  <a:schemeClr val="bg1"/>
                </a:solidFill>
              </a:rPr>
              <a:t>Spring</a:t>
            </a:r>
          </a:p>
        </p:txBody>
      </p:sp>
      <p:sp>
        <p:nvSpPr>
          <p:cNvPr id="27" name="TextBox 26">
            <a:extLst>
              <a:ext uri="{FF2B5EF4-FFF2-40B4-BE49-F238E27FC236}">
                <a16:creationId xmlns:a16="http://schemas.microsoft.com/office/drawing/2014/main" xmlns="" id="{65FF2B83-B6CE-4A53-8BE2-A0340C92A8CE}"/>
              </a:ext>
            </a:extLst>
          </p:cNvPr>
          <p:cNvSpPr txBox="1"/>
          <p:nvPr/>
        </p:nvSpPr>
        <p:spPr>
          <a:xfrm>
            <a:off x="3207511" y="4536055"/>
            <a:ext cx="877163" cy="369332"/>
          </a:xfrm>
          <a:prstGeom prst="rect">
            <a:avLst/>
          </a:prstGeom>
          <a:noFill/>
        </p:spPr>
        <p:txBody>
          <a:bodyPr wrap="none" rtlCol="0">
            <a:spAutoFit/>
          </a:bodyPr>
          <a:lstStyle/>
          <a:p>
            <a:r>
              <a:rPr lang="en-GB" b="1" dirty="0">
                <a:solidFill>
                  <a:srgbClr val="F9B925"/>
                </a:solidFill>
              </a:rPr>
              <a:t>Spring</a:t>
            </a:r>
          </a:p>
        </p:txBody>
      </p:sp>
      <p:sp>
        <p:nvSpPr>
          <p:cNvPr id="28" name="TextBox 27">
            <a:extLst>
              <a:ext uri="{FF2B5EF4-FFF2-40B4-BE49-F238E27FC236}">
                <a16:creationId xmlns:a16="http://schemas.microsoft.com/office/drawing/2014/main" xmlns="" id="{F26C0033-9EA3-425E-BBCB-59D97232708D}"/>
              </a:ext>
            </a:extLst>
          </p:cNvPr>
          <p:cNvSpPr txBox="1"/>
          <p:nvPr/>
        </p:nvSpPr>
        <p:spPr>
          <a:xfrm>
            <a:off x="4845138" y="5677992"/>
            <a:ext cx="1021433" cy="369332"/>
          </a:xfrm>
          <a:prstGeom prst="rect">
            <a:avLst/>
          </a:prstGeom>
          <a:noFill/>
        </p:spPr>
        <p:txBody>
          <a:bodyPr wrap="none" rtlCol="0">
            <a:spAutoFit/>
          </a:bodyPr>
          <a:lstStyle/>
          <a:p>
            <a:r>
              <a:rPr lang="en-GB" b="1" dirty="0">
                <a:solidFill>
                  <a:schemeClr val="bg1"/>
                </a:solidFill>
              </a:rPr>
              <a:t>Autumn</a:t>
            </a:r>
          </a:p>
        </p:txBody>
      </p:sp>
      <p:sp>
        <p:nvSpPr>
          <p:cNvPr id="29" name="TextBox 28">
            <a:extLst>
              <a:ext uri="{FF2B5EF4-FFF2-40B4-BE49-F238E27FC236}">
                <a16:creationId xmlns:a16="http://schemas.microsoft.com/office/drawing/2014/main" xmlns="" id="{C2694E4B-478B-4B2B-B84A-7C3340DE5212}"/>
              </a:ext>
            </a:extLst>
          </p:cNvPr>
          <p:cNvSpPr txBox="1"/>
          <p:nvPr/>
        </p:nvSpPr>
        <p:spPr>
          <a:xfrm>
            <a:off x="3207511" y="820906"/>
            <a:ext cx="1021433" cy="369332"/>
          </a:xfrm>
          <a:prstGeom prst="rect">
            <a:avLst/>
          </a:prstGeom>
          <a:noFill/>
        </p:spPr>
        <p:txBody>
          <a:bodyPr wrap="none" rtlCol="0">
            <a:spAutoFit/>
          </a:bodyPr>
          <a:lstStyle/>
          <a:p>
            <a:r>
              <a:rPr lang="en-GB" b="1" dirty="0">
                <a:solidFill>
                  <a:srgbClr val="F9B925"/>
                </a:solidFill>
              </a:rPr>
              <a:t>Autumn</a:t>
            </a:r>
          </a:p>
        </p:txBody>
      </p:sp>
      <p:sp>
        <p:nvSpPr>
          <p:cNvPr id="30" name="TextBox 29">
            <a:extLst>
              <a:ext uri="{FF2B5EF4-FFF2-40B4-BE49-F238E27FC236}">
                <a16:creationId xmlns:a16="http://schemas.microsoft.com/office/drawing/2014/main" xmlns="" id="{5D28AD85-A878-41A7-AF6E-7DC6E71C4D9C}"/>
              </a:ext>
            </a:extLst>
          </p:cNvPr>
          <p:cNvSpPr txBox="1"/>
          <p:nvPr/>
        </p:nvSpPr>
        <p:spPr>
          <a:xfrm>
            <a:off x="733168" y="2372994"/>
            <a:ext cx="912429" cy="369332"/>
          </a:xfrm>
          <a:prstGeom prst="rect">
            <a:avLst/>
          </a:prstGeom>
          <a:noFill/>
        </p:spPr>
        <p:txBody>
          <a:bodyPr wrap="none" rtlCol="0">
            <a:spAutoFit/>
          </a:bodyPr>
          <a:lstStyle/>
          <a:p>
            <a:r>
              <a:rPr lang="en-GB" b="1" dirty="0">
                <a:solidFill>
                  <a:srgbClr val="F9B925"/>
                </a:solidFill>
              </a:rPr>
              <a:t>Winter</a:t>
            </a:r>
          </a:p>
        </p:txBody>
      </p:sp>
      <p:sp>
        <p:nvSpPr>
          <p:cNvPr id="31" name="TextBox 30">
            <a:extLst>
              <a:ext uri="{FF2B5EF4-FFF2-40B4-BE49-F238E27FC236}">
                <a16:creationId xmlns:a16="http://schemas.microsoft.com/office/drawing/2014/main" xmlns="" id="{A5ADC711-D41C-4196-9C72-CEDEAE2B40F4}"/>
              </a:ext>
            </a:extLst>
          </p:cNvPr>
          <p:cNvSpPr txBox="1"/>
          <p:nvPr/>
        </p:nvSpPr>
        <p:spPr>
          <a:xfrm>
            <a:off x="1648432" y="3958644"/>
            <a:ext cx="1050288" cy="369332"/>
          </a:xfrm>
          <a:prstGeom prst="rect">
            <a:avLst/>
          </a:prstGeom>
          <a:noFill/>
        </p:spPr>
        <p:txBody>
          <a:bodyPr wrap="none" rtlCol="0">
            <a:spAutoFit/>
          </a:bodyPr>
          <a:lstStyle/>
          <a:p>
            <a:r>
              <a:rPr lang="en-GB" b="1" dirty="0">
                <a:solidFill>
                  <a:schemeClr val="bg1"/>
                </a:solidFill>
              </a:rPr>
              <a:t>Summer</a:t>
            </a:r>
          </a:p>
        </p:txBody>
      </p:sp>
      <p:sp>
        <p:nvSpPr>
          <p:cNvPr id="32" name="TextBox 31">
            <a:extLst>
              <a:ext uri="{FF2B5EF4-FFF2-40B4-BE49-F238E27FC236}">
                <a16:creationId xmlns:a16="http://schemas.microsoft.com/office/drawing/2014/main" xmlns="" id="{EC972633-C56F-468B-B397-1750B99579F1}"/>
              </a:ext>
            </a:extLst>
          </p:cNvPr>
          <p:cNvSpPr txBox="1"/>
          <p:nvPr/>
        </p:nvSpPr>
        <p:spPr>
          <a:xfrm>
            <a:off x="6186876" y="2658350"/>
            <a:ext cx="1050288" cy="369332"/>
          </a:xfrm>
          <a:prstGeom prst="rect">
            <a:avLst/>
          </a:prstGeom>
          <a:noFill/>
        </p:spPr>
        <p:txBody>
          <a:bodyPr wrap="none" rtlCol="0">
            <a:spAutoFit/>
          </a:bodyPr>
          <a:lstStyle/>
          <a:p>
            <a:r>
              <a:rPr lang="en-GB" b="1" dirty="0">
                <a:solidFill>
                  <a:srgbClr val="F9B925"/>
                </a:solidFill>
              </a:rPr>
              <a:t>Summer</a:t>
            </a:r>
          </a:p>
        </p:txBody>
      </p:sp>
      <p:sp>
        <p:nvSpPr>
          <p:cNvPr id="33" name="TextBox 32">
            <a:extLst>
              <a:ext uri="{FF2B5EF4-FFF2-40B4-BE49-F238E27FC236}">
                <a16:creationId xmlns:a16="http://schemas.microsoft.com/office/drawing/2014/main" xmlns="" id="{643CFBBC-7612-4127-AC12-F7D64CB5E08C}"/>
              </a:ext>
            </a:extLst>
          </p:cNvPr>
          <p:cNvSpPr txBox="1"/>
          <p:nvPr/>
        </p:nvSpPr>
        <p:spPr>
          <a:xfrm>
            <a:off x="7524089" y="4035816"/>
            <a:ext cx="912429" cy="369332"/>
          </a:xfrm>
          <a:prstGeom prst="rect">
            <a:avLst/>
          </a:prstGeom>
          <a:noFill/>
        </p:spPr>
        <p:txBody>
          <a:bodyPr wrap="none" rtlCol="0">
            <a:spAutoFit/>
          </a:bodyPr>
          <a:lstStyle/>
          <a:p>
            <a:r>
              <a:rPr lang="en-GB" b="1" dirty="0">
                <a:solidFill>
                  <a:schemeClr val="bg1"/>
                </a:solidFill>
              </a:rPr>
              <a:t>Winter</a:t>
            </a:r>
          </a:p>
        </p:txBody>
      </p:sp>
      <p:sp>
        <p:nvSpPr>
          <p:cNvPr id="34" name="TextBox 33">
            <a:extLst>
              <a:ext uri="{FF2B5EF4-FFF2-40B4-BE49-F238E27FC236}">
                <a16:creationId xmlns:a16="http://schemas.microsoft.com/office/drawing/2014/main" xmlns="" id="{16029BB7-333B-491E-9ADB-D49111C677F5}"/>
              </a:ext>
            </a:extLst>
          </p:cNvPr>
          <p:cNvSpPr txBox="1"/>
          <p:nvPr/>
        </p:nvSpPr>
        <p:spPr>
          <a:xfrm>
            <a:off x="760109" y="5549202"/>
            <a:ext cx="2430474" cy="369332"/>
          </a:xfrm>
          <a:prstGeom prst="rect">
            <a:avLst/>
          </a:prstGeom>
          <a:noFill/>
        </p:spPr>
        <p:txBody>
          <a:bodyPr wrap="none" rtlCol="0">
            <a:spAutoFit/>
          </a:bodyPr>
          <a:lstStyle/>
          <a:p>
            <a:r>
              <a:rPr lang="en-GB" b="1" dirty="0">
                <a:solidFill>
                  <a:schemeClr val="bg1"/>
                </a:solidFill>
              </a:rPr>
              <a:t>Southern Hemisphere</a:t>
            </a:r>
          </a:p>
        </p:txBody>
      </p:sp>
      <p:sp>
        <p:nvSpPr>
          <p:cNvPr id="35" name="TextBox 34">
            <a:extLst>
              <a:ext uri="{FF2B5EF4-FFF2-40B4-BE49-F238E27FC236}">
                <a16:creationId xmlns:a16="http://schemas.microsoft.com/office/drawing/2014/main" xmlns="" id="{ECDA416E-5D7D-43CA-8C0F-47D7ED50D5E3}"/>
              </a:ext>
            </a:extLst>
          </p:cNvPr>
          <p:cNvSpPr txBox="1"/>
          <p:nvPr/>
        </p:nvSpPr>
        <p:spPr>
          <a:xfrm>
            <a:off x="749946" y="5826389"/>
            <a:ext cx="2428870" cy="369332"/>
          </a:xfrm>
          <a:prstGeom prst="rect">
            <a:avLst/>
          </a:prstGeom>
          <a:noFill/>
        </p:spPr>
        <p:txBody>
          <a:bodyPr wrap="none" rtlCol="0">
            <a:spAutoFit/>
          </a:bodyPr>
          <a:lstStyle/>
          <a:p>
            <a:r>
              <a:rPr lang="en-GB" b="1" dirty="0">
                <a:solidFill>
                  <a:srgbClr val="F9B925"/>
                </a:solidFill>
              </a:rPr>
              <a:t>Northern Hemisphere</a:t>
            </a:r>
          </a:p>
        </p:txBody>
      </p:sp>
    </p:spTree>
    <p:extLst>
      <p:ext uri="{BB962C8B-B14F-4D97-AF65-F5344CB8AC3E}">
        <p14:creationId xmlns:p14="http://schemas.microsoft.com/office/powerpoint/2010/main" val="1849287570"/>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1194</TotalTime>
  <Words>977</Words>
  <Application>Microsoft Office PowerPoint</Application>
  <PresentationFormat>On-screen Show (4:3)</PresentationFormat>
  <Paragraphs>79</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Twinkl</vt:lpstr>
      <vt:lpstr>Calibri</vt:lpstr>
      <vt:lpstr>Tuffy</vt:lpstr>
      <vt:lpstr>Office Theme</vt:lpstr>
      <vt:lpstr>PowerPoint Presentation</vt:lpstr>
      <vt:lpstr>The Solar System</vt:lpstr>
      <vt:lpstr>PowerPoint Presentation</vt:lpstr>
      <vt:lpstr>PowerPoint Presentation</vt:lpstr>
      <vt:lpstr>Planet Earth</vt:lpstr>
      <vt:lpstr>PowerPoint Presentation</vt:lpstr>
      <vt:lpstr>PowerPoint Presentation</vt:lpstr>
      <vt:lpstr>Seasons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Naomi Adam</dc:creator>
  <cp:lastModifiedBy>Andrea</cp:lastModifiedBy>
  <cp:revision>31</cp:revision>
  <dcterms:created xsi:type="dcterms:W3CDTF">2019-11-20T17:06:27Z</dcterms:created>
  <dcterms:modified xsi:type="dcterms:W3CDTF">2021-01-11T14:18:49Z</dcterms:modified>
</cp:coreProperties>
</file>