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5"/>
  </p:notesMasterIdLst>
  <p:sldIdLst>
    <p:sldId id="260" r:id="rId2"/>
    <p:sldId id="268" r:id="rId3"/>
    <p:sldId id="270" r:id="rId4"/>
    <p:sldId id="27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embeddedFontLst>
    <p:embeddedFont>
      <p:font typeface="Twinkl Light" pitchFamily="2" charset="0"/>
      <p:regular r:id="rId16"/>
    </p:embeddedFont>
    <p:embeddedFont>
      <p:font typeface="Twinkl SemiBold" pitchFamily="2" charset="0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ear Sans Light" panose="020B0604020202020204" pitchFamily="34" charset="0"/>
      <p:regular r:id="rId24"/>
    </p:embeddedFont>
    <p:embeddedFont>
      <p:font typeface="Clear Sans Medium" panose="020B0604020202020204" pitchFamily="34" charset="0"/>
      <p:regular r:id="rId25"/>
      <p: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4D533B"/>
    <a:srgbClr val="4095A3"/>
    <a:srgbClr val="B2D30B"/>
    <a:srgbClr val="639FCE"/>
    <a:srgbClr val="65BA5E"/>
    <a:srgbClr val="5E7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>
        <p:scale>
          <a:sx n="101" d="100"/>
          <a:sy n="101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F8806-BE1E-437D-BB7A-DF5C50100924}" type="datetimeFigureOut">
              <a:rPr lang="en-GB"/>
              <a:pPr>
                <a:defRPr/>
              </a:pPr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BD9F959-A6E3-4341-AE94-8122E5C819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6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5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2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33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8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075" y="690563"/>
            <a:ext cx="8196263" cy="18161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71" name="Title 7"/>
          <p:cNvSpPr>
            <a:spLocks/>
          </p:cNvSpPr>
          <p:nvPr/>
        </p:nvSpPr>
        <p:spPr bwMode="auto">
          <a:xfrm>
            <a:off x="698500" y="796925"/>
            <a:ext cx="7761288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dirty="0" smtClean="0">
                <a:solidFill>
                  <a:srgbClr val="FFFFFF"/>
                </a:solidFill>
                <a:cs typeface="Clear Sans Light" panose="020B0303030202020304" pitchFamily="34" charset="0"/>
              </a:rPr>
              <a:t>States of Matter Introduction </a:t>
            </a:r>
            <a:r>
              <a:rPr lang="en-GB" altLang="en-US" sz="4000" dirty="0" smtClean="0">
                <a:solidFill>
                  <a:srgbClr val="FFFFFF"/>
                </a:solidFill>
                <a:latin typeface="+mj-lt"/>
                <a:cs typeface="Clear Sans Light" panose="020B0303030202020304" pitchFamily="34" charset="0"/>
              </a:rPr>
              <a:t>Solids, Liquids and Gases</a:t>
            </a:r>
            <a:endParaRPr lang="en-GB" altLang="en-US" sz="4000" b="1" dirty="0" smtClean="0">
              <a:solidFill>
                <a:srgbClr val="FFFFFF"/>
              </a:solidFill>
              <a:latin typeface="+mj-lt"/>
              <a:cs typeface="Clear Sans Medium" panose="020B06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84213" y="1316038"/>
            <a:ext cx="77755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No fixed shape - takes the shape of the container.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 be squashed (compressed).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 flow.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Key Points: Gases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752600"/>
            <a:ext cx="28289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881313"/>
            <a:ext cx="25320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904875"/>
            <a:ext cx="630555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92150" y="720725"/>
            <a:ext cx="7716838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/>
              <a:t>Read these sentences and say whether they relate to solids, liquids or gases.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My shape can be changed but my volume stays the same</a:t>
            </a:r>
          </a:p>
          <a:p>
            <a:endParaRPr lang="en-GB" altLang="en-US"/>
          </a:p>
          <a:p>
            <a:r>
              <a:rPr lang="en-GB" altLang="en-US"/>
              <a:t>My shape stays the same, unless a force is applied</a:t>
            </a:r>
          </a:p>
          <a:p>
            <a:endParaRPr lang="en-GB" altLang="en-US"/>
          </a:p>
          <a:p>
            <a:r>
              <a:rPr lang="en-GB" altLang="en-US"/>
              <a:t>I will spread out to fill any available space</a:t>
            </a:r>
          </a:p>
          <a:p>
            <a:endParaRPr lang="en-GB" altLang="en-US"/>
          </a:p>
          <a:p>
            <a:r>
              <a:rPr lang="en-GB" altLang="en-US"/>
              <a:t>My molecules are few and have no strong attraction</a:t>
            </a:r>
          </a:p>
          <a:p>
            <a:endParaRPr lang="en-GB" altLang="en-US"/>
          </a:p>
          <a:p>
            <a:r>
              <a:rPr lang="en-GB" altLang="en-US"/>
              <a:t>My molecules are many and are strongly attracted to each other</a:t>
            </a:r>
          </a:p>
          <a:p>
            <a:endParaRPr lang="en-GB" altLang="en-US"/>
          </a:p>
          <a:p>
            <a:r>
              <a:rPr lang="en-GB" altLang="en-US"/>
              <a:t>My molecules can move over and around each other but will </a:t>
            </a:r>
          </a:p>
          <a:p>
            <a:r>
              <a:rPr lang="en-GB" altLang="en-US"/>
              <a:t>not split up completely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(Answers on next slide)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27113" y="890588"/>
            <a:ext cx="72405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endParaRPr lang="en-GB" altLang="en-US"/>
          </a:p>
          <a:p>
            <a:r>
              <a:rPr lang="en-GB" altLang="en-US"/>
              <a:t>My shape can be changed but my volume stays the same (</a:t>
            </a:r>
            <a:r>
              <a:rPr lang="en-GB" altLang="en-US">
                <a:solidFill>
                  <a:srgbClr val="FF0000"/>
                </a:solidFill>
              </a:rPr>
              <a:t>liquid</a:t>
            </a:r>
            <a:r>
              <a:rPr lang="en-GB" altLang="en-US"/>
              <a:t>)</a:t>
            </a:r>
          </a:p>
          <a:p>
            <a:endParaRPr lang="en-GB" altLang="en-US"/>
          </a:p>
          <a:p>
            <a:r>
              <a:rPr lang="en-GB" altLang="en-US"/>
              <a:t>My shape stays the same, unless a force is applied (</a:t>
            </a:r>
            <a:r>
              <a:rPr lang="en-GB" altLang="en-US">
                <a:solidFill>
                  <a:srgbClr val="FF0000"/>
                </a:solidFill>
              </a:rPr>
              <a:t>solid</a:t>
            </a:r>
            <a:r>
              <a:rPr lang="en-GB" altLang="en-US"/>
              <a:t>)</a:t>
            </a:r>
          </a:p>
          <a:p>
            <a:endParaRPr lang="en-GB" altLang="en-US"/>
          </a:p>
          <a:p>
            <a:r>
              <a:rPr lang="en-GB" altLang="en-US"/>
              <a:t>I will spread out to fill any available space (</a:t>
            </a:r>
            <a:r>
              <a:rPr lang="en-GB" altLang="en-US">
                <a:solidFill>
                  <a:srgbClr val="FF0000"/>
                </a:solidFill>
              </a:rPr>
              <a:t>gas</a:t>
            </a:r>
            <a:r>
              <a:rPr lang="en-GB" altLang="en-US"/>
              <a:t>)</a:t>
            </a:r>
          </a:p>
          <a:p>
            <a:endParaRPr lang="en-GB" altLang="en-US"/>
          </a:p>
          <a:p>
            <a:r>
              <a:rPr lang="en-GB" altLang="en-US"/>
              <a:t>My molecules are few and have no strong attraction (</a:t>
            </a:r>
            <a:r>
              <a:rPr lang="en-GB" altLang="en-US">
                <a:solidFill>
                  <a:srgbClr val="FF0000"/>
                </a:solidFill>
              </a:rPr>
              <a:t>gas</a:t>
            </a:r>
            <a:r>
              <a:rPr lang="en-GB" altLang="en-US"/>
              <a:t>)</a:t>
            </a:r>
          </a:p>
          <a:p>
            <a:endParaRPr lang="en-GB" altLang="en-US"/>
          </a:p>
          <a:p>
            <a:r>
              <a:rPr lang="en-GB" altLang="en-US"/>
              <a:t>My molecules are many and are strongly attracted to each other (</a:t>
            </a:r>
            <a:r>
              <a:rPr lang="en-GB" altLang="en-US">
                <a:solidFill>
                  <a:srgbClr val="FF0000"/>
                </a:solidFill>
              </a:rPr>
              <a:t>solid</a:t>
            </a:r>
            <a:r>
              <a:rPr lang="en-GB" altLang="en-US"/>
              <a:t>)</a:t>
            </a:r>
          </a:p>
          <a:p>
            <a:endParaRPr lang="en-GB" altLang="en-US"/>
          </a:p>
          <a:p>
            <a:r>
              <a:rPr lang="en-GB" altLang="en-US"/>
              <a:t>My molecules can move over and around each other but will </a:t>
            </a:r>
          </a:p>
          <a:p>
            <a:r>
              <a:rPr lang="en-GB" altLang="en-US"/>
              <a:t>not split up completely (</a:t>
            </a:r>
            <a:r>
              <a:rPr lang="en-GB" altLang="en-US">
                <a:solidFill>
                  <a:srgbClr val="FF0000"/>
                </a:solidFill>
              </a:rPr>
              <a:t>liquid</a:t>
            </a:r>
            <a:r>
              <a:rPr lang="en-GB" altLang="en-US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9688" y="1736725"/>
            <a:ext cx="77755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Everything is made up of matter.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altLang="en-US" sz="24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So what is matter?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altLang="en-US" sz="24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How do we know it exists? 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Starter: What Is Matter?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414588"/>
            <a:ext cx="3606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3" y="1316038"/>
            <a:ext cx="7775575" cy="3078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Everything is made up of matter.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Matter is any substance that has 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Clear Sans Light" panose="020B0303030202020304" pitchFamily="34" charset="0"/>
              </a:rPr>
              <a:t>mass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 </a:t>
            </a:r>
            <a:b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</a:b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and takes up space (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Clear Sans Light" panose="020B0303030202020304" pitchFamily="34" charset="0"/>
              </a:rPr>
              <a:t>volume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).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Your desk is made of matter.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Your pencil is made of matter.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You are made of matter! 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Matter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338388"/>
            <a:ext cx="32670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3" y="1316038"/>
            <a:ext cx="7775575" cy="1108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There are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Clear Sans Light" panose="020B0303030202020304" pitchFamily="34" charset="0"/>
              </a:rPr>
              <a:t>five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 states of matter.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You will learn about three of these in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KS2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Science.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Clear Sans Light" panose="020B0303030202020304" pitchFamily="34" charset="0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Matter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213" y="2524125"/>
            <a:ext cx="5468937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Aft>
                <a:spcPts val="80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+mj-lt"/>
                <a:cs typeface="Clear Sans Light" panose="020B0303030202020304" pitchFamily="34" charset="0"/>
              </a:rPr>
              <a:t>The 3 states of matter you need to know are: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985963"/>
            <a:ext cx="33797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094038"/>
            <a:ext cx="45720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2"/>
                </a:solidFill>
                <a:latin typeface="+mj-lt"/>
              </a:rPr>
              <a:t>solid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</a:rPr>
              <a:t>	</a:t>
            </a:r>
            <a:r>
              <a:rPr lang="en-GB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liquid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</a:rPr>
              <a:t>		</a:t>
            </a:r>
            <a:r>
              <a:rPr lang="en-GB" sz="3200" dirty="0">
                <a:solidFill>
                  <a:srgbClr val="00B050"/>
                </a:solidFill>
                <a:latin typeface="+mj-lt"/>
              </a:rPr>
              <a:t>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375" y="2127250"/>
            <a:ext cx="8231188" cy="1085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of Types of Matter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6363" y="1454150"/>
            <a:ext cx="63896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j-lt"/>
              </a:rPr>
              <a:t>What makes a </a:t>
            </a:r>
            <a:r>
              <a:rPr lang="en-GB" sz="2000" dirty="0">
                <a:solidFill>
                  <a:schemeClr val="accent2"/>
                </a:solidFill>
                <a:latin typeface="+mj-lt"/>
              </a:rPr>
              <a:t>solid</a:t>
            </a:r>
            <a:r>
              <a:rPr lang="en-GB" sz="2000" dirty="0">
                <a:latin typeface="+mj-lt"/>
              </a:rPr>
              <a:t> different from a 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liquid</a:t>
            </a:r>
            <a:r>
              <a:rPr lang="en-GB" sz="2000" dirty="0">
                <a:latin typeface="+mj-lt"/>
              </a:rPr>
              <a:t>, or a 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gas</a:t>
            </a:r>
            <a:r>
              <a:rPr lang="en-GB" sz="2000" dirty="0">
                <a:latin typeface="+mj-l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4838" y="2359025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These features are called properties.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(In science this doesn’t mean a house!)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900" y="3484563"/>
            <a:ext cx="3179763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For example: 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hard, soft, can flow, invisible.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9050" y="4579938"/>
            <a:ext cx="3063875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You have already used some properties to successfully identify solids, liquids and gases </a:t>
            </a:r>
            <a:r>
              <a:rPr lang="en-GB" dirty="0">
                <a:latin typeface="+mn-lt"/>
              </a:rPr>
              <a:t>around you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359025"/>
            <a:ext cx="45339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of Types of Matter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1375" y="1828800"/>
            <a:ext cx="49212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What makes a 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solid</a:t>
            </a:r>
            <a:r>
              <a:rPr lang="en-GB" sz="2800" dirty="0">
                <a:latin typeface="+mn-lt"/>
              </a:rPr>
              <a:t> different from a </a:t>
            </a:r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liquid</a:t>
            </a:r>
            <a:r>
              <a:rPr lang="en-GB" sz="2800" dirty="0">
                <a:latin typeface="+mn-lt"/>
              </a:rPr>
              <a:t>, or a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gas</a:t>
            </a:r>
            <a:r>
              <a:rPr lang="en-GB" sz="2800" dirty="0">
                <a:latin typeface="+mn-lt"/>
              </a:rPr>
              <a:t>?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24188"/>
            <a:ext cx="38211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024188"/>
            <a:ext cx="3744912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313" y="2347913"/>
            <a:ext cx="8207375" cy="377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19150" y="1446213"/>
            <a:ext cx="588962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You are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going to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Clear Sans Light" panose="020B0303030202020304" pitchFamily="34" charset="0"/>
              </a:rPr>
              <a:t>describe the properties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Clear Sans Light" panose="020B0303030202020304" pitchFamily="34" charset="0"/>
              </a:rPr>
              <a:t> of the three states of matter: solids, liquids and gases.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of Types of Matter </a:t>
            </a: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5365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1700" y="4786313"/>
            <a:ext cx="3373438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Challenge: </a:t>
            </a:r>
            <a:br>
              <a:rPr lang="en-GB" dirty="0">
                <a:latin typeface="+mj-lt"/>
              </a:rPr>
            </a:br>
            <a:r>
              <a:rPr lang="en-GB" dirty="0">
                <a:latin typeface="+mn-lt"/>
              </a:rPr>
              <a:t>Can you write your description in 20 words or less?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00" y="2241550"/>
            <a:ext cx="2541588" cy="1477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Not sure where to start? Imagine you were describing your state of matter to an alien from outer space!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063" y="2347913"/>
            <a:ext cx="4572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dirty="0">
                <a:latin typeface="+mj-lt"/>
              </a:rPr>
              <a:t>Points to include: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What does it feel like?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What does it look like?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Can you squash it? Pour it?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Plus anything else you can think of!</a:t>
            </a:r>
          </a:p>
        </p:txBody>
      </p:sp>
      <p:pic>
        <p:nvPicPr>
          <p:cNvPr id="122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876675"/>
            <a:ext cx="44989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84213" y="1316038"/>
            <a:ext cx="77755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Have a fixed shape.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Cannot be squashed (compressed).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Cannot flow.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Particles cannot move, but can vibrate on the spot.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Key Points: Solids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649663"/>
            <a:ext cx="36179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178300"/>
            <a:ext cx="33464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4213" y="1316038"/>
            <a:ext cx="77755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No fixed shape - takes the shape of the container.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Cannot be squashed (compressed).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>
                <a:solidFill>
                  <a:srgbClr val="0D0D0D"/>
                </a:solidFill>
                <a:ea typeface="Clear Sans Light" pitchFamily="34" charset="0"/>
                <a:cs typeface="Clear Sans Light" pitchFamily="34" charset="0"/>
              </a:rPr>
              <a:t>Can flow.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altLang="en-US" sz="2000">
              <a:solidFill>
                <a:srgbClr val="0D0D0D"/>
              </a:solidFill>
              <a:ea typeface="Clear Sans Light" pitchFamily="34" charset="0"/>
              <a:cs typeface="Clear Sans Light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accent2"/>
                </a:solidFill>
                <a:latin typeface="Twinkl SemiBold" pitchFamily="2" charset="0"/>
                <a:ea typeface="Clear Sans Light" pitchFamily="34" charset="0"/>
                <a:cs typeface="Clear Sans Light" pitchFamily="34" charset="0"/>
              </a:rPr>
              <a:t>Properties Key Points: Liquids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089150"/>
            <a:ext cx="17684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151313"/>
            <a:ext cx="4876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econdary PowerPoint Template New.pptx" id="{32E1EC1C-463D-4F51-8886-E757C53C7D28}" vid="{10FCE535-D698-4133-92AA-FC0C8D1E8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481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Twinkl Light</vt:lpstr>
      <vt:lpstr>Arial</vt:lpstr>
      <vt:lpstr>Twinkl SemiBold</vt:lpstr>
      <vt:lpstr>Sassoon Infant Rg</vt:lpstr>
      <vt:lpstr>Calibri</vt:lpstr>
      <vt:lpstr>Clear Sans Light</vt:lpstr>
      <vt:lpstr>Clear Sans Medium</vt:lpstr>
      <vt:lpstr>Clear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Liam Richards</dc:creator>
  <cp:lastModifiedBy>Andrea</cp:lastModifiedBy>
  <cp:revision>11</cp:revision>
  <dcterms:created xsi:type="dcterms:W3CDTF">2017-09-18T11:23:01Z</dcterms:created>
  <dcterms:modified xsi:type="dcterms:W3CDTF">2021-03-01T14:09:37Z</dcterms:modified>
</cp:coreProperties>
</file>