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58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0"/>
    <a:srgbClr val="9B0AC5"/>
    <a:srgbClr val="22B2E4"/>
    <a:srgbClr val="601ACD"/>
    <a:srgbClr val="3AB2BF"/>
    <a:srgbClr val="48AB1A"/>
    <a:srgbClr val="B47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164" y="-816"/>
      </p:cViewPr>
      <p:guideLst>
        <p:guide orient="horz" pos="33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3E8CD-F617-49F9-92CE-54A89510B78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77200-C49C-42F6-BCB1-00F83337B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0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2ECDF5-2824-46C7-90BD-C392C3DF3344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76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3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sy_Ant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82" y="5782485"/>
            <a:ext cx="999677" cy="103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y_Ants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557" y="5683253"/>
            <a:ext cx="1444656" cy="11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4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y_Ants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48" y="5647058"/>
            <a:ext cx="1133780" cy="10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0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y_Ants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12" y="5708152"/>
            <a:ext cx="670515" cy="1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y_Ants-0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12" y="5585250"/>
            <a:ext cx="1267884" cy="12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5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6841" y="144191"/>
            <a:ext cx="8746113" cy="65772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06180" y="260897"/>
            <a:ext cx="6183203" cy="5909655"/>
            <a:chOff x="1493693" y="684557"/>
            <a:chExt cx="6183203" cy="5909655"/>
          </a:xfrm>
        </p:grpSpPr>
        <p:pic>
          <p:nvPicPr>
            <p:cNvPr id="6" name="Picture 5" descr="stock-photo-row-of-colorful-antique-marbles-on-a-reflective-white-surface-65833627-2.ps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1520" y="5667166"/>
              <a:ext cx="932688" cy="927046"/>
            </a:xfrm>
            <a:prstGeom prst="rect">
              <a:avLst/>
            </a:prstGeom>
          </p:spPr>
        </p:pic>
        <p:pic>
          <p:nvPicPr>
            <p:cNvPr id="7" name="Picture 6" descr="stock-photo-row-of-colorful-antique-marbles-on-a-reflective-white-surface-65833627-2.ps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4208" y="684557"/>
              <a:ext cx="932688" cy="927046"/>
            </a:xfrm>
            <a:prstGeom prst="rect">
              <a:avLst/>
            </a:prstGeom>
          </p:spPr>
        </p:pic>
        <p:pic>
          <p:nvPicPr>
            <p:cNvPr id="8" name="Picture 7" descr="stock-photo-row-of-colorful-antique-marbles-on-a-reflective-white-surface-65833627-2.ps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3693" y="2060179"/>
              <a:ext cx="932688" cy="92704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778748" y="514590"/>
            <a:ext cx="4672811" cy="4930936"/>
            <a:chOff x="1138709" y="670924"/>
            <a:chExt cx="4672811" cy="4930936"/>
          </a:xfrm>
        </p:grpSpPr>
        <p:pic>
          <p:nvPicPr>
            <p:cNvPr id="3" name="Picture 2" descr="stock-photo-row-of-colorful-antique-marbles-on-a-reflective-white-surface-65833627-1.ps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709" y="3388360"/>
              <a:ext cx="960120" cy="954312"/>
            </a:xfrm>
            <a:prstGeom prst="rect">
              <a:avLst/>
            </a:prstGeom>
          </p:spPr>
        </p:pic>
        <p:pic>
          <p:nvPicPr>
            <p:cNvPr id="4" name="Picture 3" descr="stock-photo-row-of-colorful-antique-marbles-on-a-reflective-white-surface-65833627-1.ps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096" y="4647548"/>
              <a:ext cx="960120" cy="954312"/>
            </a:xfrm>
            <a:prstGeom prst="rect">
              <a:avLst/>
            </a:prstGeom>
          </p:spPr>
        </p:pic>
        <p:pic>
          <p:nvPicPr>
            <p:cNvPr id="5" name="Picture 4" descr="stock-photo-row-of-colorful-antique-marbles-on-a-reflective-white-surface-65833627-1.ps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1400" y="670924"/>
              <a:ext cx="960120" cy="95431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32404" y="278493"/>
            <a:ext cx="6306006" cy="5036258"/>
            <a:chOff x="-932688" y="684557"/>
            <a:chExt cx="6306006" cy="5036258"/>
          </a:xfrm>
        </p:grpSpPr>
        <p:pic>
          <p:nvPicPr>
            <p:cNvPr id="11" name="Picture 10" descr="stock-photo-row-of-colorful-antique-marbles-on-a-reflective-white-surface-65833627-2.ps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32688" y="684557"/>
              <a:ext cx="932688" cy="927046"/>
            </a:xfrm>
            <a:prstGeom prst="rect">
              <a:avLst/>
            </a:prstGeom>
          </p:spPr>
        </p:pic>
        <p:pic>
          <p:nvPicPr>
            <p:cNvPr id="12" name="Picture 11" descr="stock-photo-row-of-colorful-antique-marbles-on-a-reflective-white-surface-65833627-2.ps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0630" y="2582646"/>
              <a:ext cx="932688" cy="927046"/>
            </a:xfrm>
            <a:prstGeom prst="rect">
              <a:avLst/>
            </a:prstGeom>
          </p:spPr>
        </p:pic>
        <p:pic>
          <p:nvPicPr>
            <p:cNvPr id="13" name="Picture 12" descr="stock-photo-row-of-colorful-antique-marbles-on-a-reflective-white-surface-65833627-2.ps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32688" y="4793769"/>
              <a:ext cx="932688" cy="92704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089022" y="1507676"/>
            <a:ext cx="3821430" cy="3693786"/>
            <a:chOff x="3855466" y="874124"/>
            <a:chExt cx="3821430" cy="3693786"/>
          </a:xfrm>
        </p:grpSpPr>
        <p:pic>
          <p:nvPicPr>
            <p:cNvPr id="25" name="Picture 24" descr="stock-photo-row-of-colorful-antique-marbles-on-a-reflective-white-surface-65833627-3.ps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5466" y="928822"/>
              <a:ext cx="905256" cy="899780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716776" y="874124"/>
              <a:ext cx="960120" cy="3693786"/>
              <a:chOff x="-1987804" y="874124"/>
              <a:chExt cx="960120" cy="3693786"/>
            </a:xfrm>
          </p:grpSpPr>
          <p:pic>
            <p:nvPicPr>
              <p:cNvPr id="27" name="Picture 26" descr="stock-photo-row-of-colorful-antique-marbles-on-a-reflective-white-surface-65833627-1.psd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87804" y="874124"/>
                <a:ext cx="960120" cy="954312"/>
              </a:xfrm>
              <a:prstGeom prst="rect">
                <a:avLst/>
              </a:prstGeom>
            </p:spPr>
          </p:pic>
          <p:pic>
            <p:nvPicPr>
              <p:cNvPr id="29" name="Picture 28" descr="stock-photo-row-of-colorful-antique-marbles-on-a-reflective-white-surface-65833627-1.psd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987804" y="3613598"/>
                <a:ext cx="960120" cy="954312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2922845" y="649071"/>
            <a:ext cx="1014984" cy="5410996"/>
            <a:chOff x="4796536" y="670924"/>
            <a:chExt cx="1014984" cy="5410996"/>
          </a:xfrm>
        </p:grpSpPr>
        <p:pic>
          <p:nvPicPr>
            <p:cNvPr id="40" name="Picture 39" descr="stock-photo-row-of-colorful-antique-marbles-on-a-reflective-white-surface-65833627-1.ps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6536" y="5127608"/>
              <a:ext cx="960120" cy="954312"/>
            </a:xfrm>
            <a:prstGeom prst="rect">
              <a:avLst/>
            </a:prstGeom>
          </p:spPr>
        </p:pic>
        <p:pic>
          <p:nvPicPr>
            <p:cNvPr id="41" name="Picture 40" descr="stock-photo-row-of-colorful-antique-marbles-on-a-reflective-white-surface-65833627-1.ps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1400" y="670924"/>
              <a:ext cx="960120" cy="954312"/>
            </a:xfrm>
            <a:prstGeom prst="rect">
              <a:avLst/>
            </a:prstGeom>
          </p:spPr>
        </p:pic>
        <p:pic>
          <p:nvPicPr>
            <p:cNvPr id="42" name="Picture 41" descr="stock-photo-row-of-colorful-antique-marbles-on-a-reflective-white-surface-65833627-3.ps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1400" y="2928564"/>
              <a:ext cx="905256" cy="899780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288737" y="6346904"/>
            <a:ext cx="80116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chemeClr val="bg1">
                    <a:lumMod val="50000"/>
                  </a:schemeClr>
                </a:solidFill>
                <a:cs typeface="Calibri (Body)"/>
              </a:rPr>
              <a:t>©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Kellis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 (Body)"/>
              </a:rPr>
              <a:t> </a:t>
            </a:r>
            <a:r>
              <a:rPr lang="nb-NO" sz="800" dirty="0" smtClean="0">
                <a:solidFill>
                  <a:schemeClr val="bg1">
                    <a:lumMod val="50000"/>
                  </a:schemeClr>
                </a:solidFill>
                <a:cs typeface="Calibri (Body)"/>
              </a:rPr>
              <a:t>(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  <a:ea typeface="Calibri"/>
                <a:cs typeface="Calibri (Body)"/>
              </a:rPr>
              <a:t>shutterstock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 (Body)"/>
              </a:rPr>
              <a:t>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</a:rPr>
              <a:t>65833627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cs typeface="Calibri (Body)"/>
              </a:rPr>
              <a:t>)</a:t>
            </a:r>
            <a:endParaRPr lang="en-GB" sz="800" dirty="0">
              <a:solidFill>
                <a:schemeClr val="bg1">
                  <a:lumMod val="50000"/>
                </a:schemeClr>
              </a:solidFill>
              <a:cs typeface="Calibri (Body)"/>
            </a:endParaRPr>
          </a:p>
        </p:txBody>
      </p:sp>
      <p:pic>
        <p:nvPicPr>
          <p:cNvPr id="33" name="Picture 32" descr="stock-photo-row-of-colorful-antique-marbles-on-a-reflective-white-surface-65833627-1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650" y="3045019"/>
            <a:ext cx="960120" cy="9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7324" y="485465"/>
            <a:ext cx="6025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Q1. What </a:t>
            </a:r>
            <a:r>
              <a:rPr lang="en-GB" dirty="0"/>
              <a:t>is the ratio of red marbles to the other colours?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324" y="1359307"/>
            <a:ext cx="6025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Q2. What is the proportion of red marbles?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2421" y="485465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GB" dirty="0" smtClean="0"/>
              <a:t>6 : 10  </a:t>
            </a:r>
          </a:p>
          <a:p>
            <a:r>
              <a:rPr lang="en-GB" dirty="0"/>
              <a:t> </a:t>
            </a:r>
            <a:r>
              <a:rPr lang="en-GB" dirty="0" smtClean="0"/>
              <a:t>      3 : 5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20739" y="1359307"/>
            <a:ext cx="2466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GB" dirty="0" smtClean="0"/>
              <a:t>6 ‘out of’ 16 (6/16)   </a:t>
            </a:r>
          </a:p>
          <a:p>
            <a:r>
              <a:rPr lang="en-GB" dirty="0"/>
              <a:t> </a:t>
            </a:r>
            <a:r>
              <a:rPr lang="en-GB" dirty="0" smtClean="0"/>
              <a:t>      3 ‘out of’ </a:t>
            </a:r>
            <a:r>
              <a:rPr lang="en-GB" dirty="0"/>
              <a:t>8</a:t>
            </a:r>
            <a:r>
              <a:rPr lang="en-GB" dirty="0" smtClean="0"/>
              <a:t>   (3/8)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7323" y="2344218"/>
            <a:ext cx="6025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Q3. What </a:t>
            </a:r>
            <a:r>
              <a:rPr lang="en-GB" dirty="0"/>
              <a:t>is the ratio of red to blue to green marbles?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3779" y="2344218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GB" dirty="0" smtClean="0"/>
              <a:t>6 : 2 : 8 </a:t>
            </a:r>
          </a:p>
          <a:p>
            <a:r>
              <a:rPr lang="en-GB" dirty="0"/>
              <a:t> </a:t>
            </a:r>
            <a:r>
              <a:rPr lang="en-GB" dirty="0" smtClean="0"/>
              <a:t>      3 : 1 : 4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7325" y="3342777"/>
            <a:ext cx="7049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Q4</a:t>
            </a:r>
            <a:r>
              <a:rPr lang="en-GB" dirty="0"/>
              <a:t>. If there are 24 marbles in the same ratios, how can you work out how many of each colour there are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i="1" dirty="0" smtClean="0"/>
              <a:t>How do we solve this using 3 : 1 : 4?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07325" y="4734848"/>
            <a:ext cx="20587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Red = 3/8 of 24 =  </a:t>
            </a:r>
          </a:p>
          <a:p>
            <a:endParaRPr lang="en-GB" dirty="0"/>
          </a:p>
          <a:p>
            <a:r>
              <a:rPr lang="en-GB" dirty="0" smtClean="0"/>
              <a:t>Blue =  1/8 of 24 =</a:t>
            </a:r>
          </a:p>
          <a:p>
            <a:endParaRPr lang="en-GB" dirty="0"/>
          </a:p>
          <a:p>
            <a:r>
              <a:rPr lang="en-GB" dirty="0" smtClean="0"/>
              <a:t>Green = 4/8 of 24 = 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620067" y="4543106"/>
            <a:ext cx="1300672" cy="424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2375" y="4543106"/>
            <a:ext cx="2784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Turn the ratios into fractions (proportions).</a:t>
            </a:r>
          </a:p>
          <a:p>
            <a:r>
              <a:rPr lang="en-GB" dirty="0" smtClean="0"/>
              <a:t>The denominator is each of the ratio parts added together (3 + 1 + 4 = </a:t>
            </a:r>
            <a:r>
              <a:rPr lang="en-GB" b="1" dirty="0" smtClean="0"/>
              <a:t>8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 numerator is the ratio part e.g. red = </a:t>
            </a:r>
            <a:r>
              <a:rPr lang="en-GB" b="1" dirty="0" smtClean="0"/>
              <a:t>3</a:t>
            </a:r>
            <a:r>
              <a:rPr lang="en-GB" dirty="0" smtClean="0"/>
              <a:t>/8.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920739" y="4543106"/>
            <a:ext cx="3063201" cy="20313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292822" y="4734848"/>
            <a:ext cx="14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 red marbles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417925" y="526155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 blue marbles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575904" y="5831390"/>
            <a:ext cx="159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 red marbles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07323" y="6335008"/>
            <a:ext cx="34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How would we check our answers?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333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2032710"/>
            <a:ext cx="5801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• £60 divided in the ratio 2 : 3</a:t>
            </a:r>
          </a:p>
          <a:p>
            <a:r>
              <a:rPr lang="en-US" sz="3000" dirty="0" smtClean="0"/>
              <a:t>• £100 divided in the ratio 1 : 4</a:t>
            </a:r>
          </a:p>
          <a:p>
            <a:r>
              <a:rPr lang="en-US" sz="3000" dirty="0" smtClean="0"/>
              <a:t>• £30 divided in the ratio 11 : 4</a:t>
            </a:r>
          </a:p>
          <a:p>
            <a:r>
              <a:rPr lang="en-US" sz="3000" dirty="0" smtClean="0"/>
              <a:t>• 60 kg divided in the ratio 6 : 5 : 1</a:t>
            </a:r>
          </a:p>
          <a:p>
            <a:r>
              <a:rPr lang="en-US" sz="3000" dirty="0" smtClean="0"/>
              <a:t>• 75 kg divided in the ratio 12 : 8 : 5</a:t>
            </a:r>
          </a:p>
          <a:p>
            <a:r>
              <a:rPr lang="en-US" sz="3000" dirty="0" smtClean="0"/>
              <a:t>• 108 kg divided in the ratio 3 : 4 : 5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1463040" y="1154206"/>
            <a:ext cx="6025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Let’s </a:t>
            </a:r>
            <a:r>
              <a:rPr lang="en-GB" dirty="0" smtClean="0"/>
              <a:t>Practice: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6" y="2032709"/>
            <a:ext cx="84343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• £60 divided in the ratio 2 : </a:t>
            </a:r>
            <a:r>
              <a:rPr lang="en-US" sz="3000" dirty="0" smtClean="0"/>
              <a:t>3  </a:t>
            </a:r>
            <a:r>
              <a:rPr lang="en-US" sz="3000" dirty="0" smtClean="0">
                <a:solidFill>
                  <a:srgbClr val="FF0000"/>
                </a:solidFill>
              </a:rPr>
              <a:t>£24, £36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• £100 divided in the ratio 1 : </a:t>
            </a:r>
            <a:r>
              <a:rPr lang="en-US" sz="3000" dirty="0" smtClean="0"/>
              <a:t>4 </a:t>
            </a:r>
            <a:r>
              <a:rPr lang="en-US" sz="3000" dirty="0" smtClean="0">
                <a:solidFill>
                  <a:srgbClr val="FF0000"/>
                </a:solidFill>
              </a:rPr>
              <a:t>£20, £80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• £30 divided in the ratio 11 : </a:t>
            </a:r>
            <a:r>
              <a:rPr lang="en-US" sz="3000" dirty="0" smtClean="0"/>
              <a:t>4 </a:t>
            </a:r>
            <a:r>
              <a:rPr lang="en-US" sz="3000" dirty="0" smtClean="0">
                <a:solidFill>
                  <a:srgbClr val="FF0000"/>
                </a:solidFill>
              </a:rPr>
              <a:t>£22, 8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• 60 kg divided in the ratio 6 : 5 : </a:t>
            </a:r>
            <a:r>
              <a:rPr lang="en-US" sz="3000" dirty="0" smtClean="0"/>
              <a:t>1 </a:t>
            </a:r>
            <a:r>
              <a:rPr lang="en-US" sz="3000" dirty="0" smtClean="0">
                <a:solidFill>
                  <a:srgbClr val="FF0000"/>
                </a:solidFill>
              </a:rPr>
              <a:t>30kg, 25 kg, 5 kg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• 75 kg divided in the ratio 12 : 8 : </a:t>
            </a:r>
            <a:r>
              <a:rPr lang="en-US" sz="3000" dirty="0" smtClean="0"/>
              <a:t>5 </a:t>
            </a:r>
            <a:r>
              <a:rPr lang="en-US" sz="3000" dirty="0" smtClean="0">
                <a:solidFill>
                  <a:srgbClr val="FF0000"/>
                </a:solidFill>
              </a:rPr>
              <a:t>36kg, 24kg, 15kg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• 108 kg divided in the ratio 3 : 4 : </a:t>
            </a:r>
            <a:r>
              <a:rPr lang="en-US" sz="3000" dirty="0" smtClean="0"/>
              <a:t>5 </a:t>
            </a:r>
            <a:r>
              <a:rPr lang="en-US" sz="3000" dirty="0" smtClean="0">
                <a:solidFill>
                  <a:srgbClr val="FF0000"/>
                </a:solidFill>
              </a:rPr>
              <a:t>27kg, 36kg, 45kg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3040" y="1154206"/>
            <a:ext cx="6025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Let’s Practice answers: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65400" y="836613"/>
            <a:ext cx="4238625" cy="1768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dirty="0"/>
              <a:t>To make 12 Chocolate Buns you need;-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100g margarine</a:t>
            </a:r>
          </a:p>
          <a:p>
            <a:pPr eaLnBrk="1" hangingPunct="1"/>
            <a:r>
              <a:rPr lang="en-GB" altLang="en-US" dirty="0"/>
              <a:t>120g caster sugar</a:t>
            </a:r>
          </a:p>
          <a:p>
            <a:pPr eaLnBrk="1" hangingPunct="1"/>
            <a:r>
              <a:rPr lang="en-GB" altLang="en-US" dirty="0"/>
              <a:t>2 eggs</a:t>
            </a:r>
          </a:p>
          <a:p>
            <a:pPr eaLnBrk="1" hangingPunct="1"/>
            <a:r>
              <a:rPr lang="en-GB" altLang="en-US" dirty="0"/>
              <a:t>150g self raising sugar</a:t>
            </a:r>
            <a:endParaRPr lang="en-US" altLang="en-US" dirty="0"/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3203575" y="115888"/>
            <a:ext cx="28479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Chocolate Buns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07950" y="2781300"/>
            <a:ext cx="4238625" cy="1768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To make 18 Chocolate Buns you need;-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              g margarine</a:t>
            </a:r>
          </a:p>
          <a:p>
            <a:pPr eaLnBrk="1" hangingPunct="1"/>
            <a:r>
              <a:rPr lang="en-GB" altLang="en-US"/>
              <a:t>              g caster sugar</a:t>
            </a:r>
          </a:p>
          <a:p>
            <a:pPr eaLnBrk="1" hangingPunct="1"/>
            <a:r>
              <a:rPr lang="en-GB" altLang="en-US"/>
              <a:t>              eggs</a:t>
            </a:r>
          </a:p>
          <a:p>
            <a:pPr eaLnBrk="1" hangingPunct="1"/>
            <a:r>
              <a:rPr lang="en-GB" altLang="en-US"/>
              <a:t>              g self raising sugar</a:t>
            </a:r>
            <a:endParaRPr lang="en-US" alt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924425" y="2781300"/>
            <a:ext cx="4111625" cy="1768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To make 6 Chocolate Buns you need;-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              g margarine</a:t>
            </a:r>
          </a:p>
          <a:p>
            <a:pPr eaLnBrk="1" hangingPunct="1"/>
            <a:r>
              <a:rPr lang="en-GB" altLang="en-US"/>
              <a:t>              g caster sugar</a:t>
            </a:r>
          </a:p>
          <a:p>
            <a:pPr eaLnBrk="1" hangingPunct="1"/>
            <a:r>
              <a:rPr lang="en-GB" altLang="en-US"/>
              <a:t>              eggs</a:t>
            </a:r>
          </a:p>
          <a:p>
            <a:pPr eaLnBrk="1" hangingPunct="1"/>
            <a:r>
              <a:rPr lang="en-GB" altLang="en-US"/>
              <a:t>              g self raising sugar</a:t>
            </a:r>
            <a:endParaRPr lang="en-US" alt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132138" y="4652963"/>
            <a:ext cx="3095625" cy="1768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I used 5 eggs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             g margarine</a:t>
            </a:r>
          </a:p>
          <a:p>
            <a:pPr eaLnBrk="1" hangingPunct="1"/>
            <a:r>
              <a:rPr lang="en-GB" altLang="en-US"/>
              <a:t>             g caster sugar</a:t>
            </a:r>
          </a:p>
          <a:p>
            <a:pPr eaLnBrk="1" hangingPunct="1"/>
            <a:r>
              <a:rPr lang="en-GB" altLang="en-US"/>
              <a:t>             g self raising sugar</a:t>
            </a:r>
          </a:p>
          <a:p>
            <a:pPr eaLnBrk="1" hangingPunct="1"/>
            <a:r>
              <a:rPr lang="en-GB" altLang="en-US"/>
              <a:t>How many buns did I make?</a:t>
            </a:r>
            <a:endParaRPr lang="en-US" alt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95288" y="33575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150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95288" y="3644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180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11188" y="3925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3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7838" y="41497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225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272088" y="3349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50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292725" y="359251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60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364163" y="38544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292725" y="41687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75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327400" y="52482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250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327400" y="55165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300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359150" y="58054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375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87313" y="6435725"/>
            <a:ext cx="1204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Bradley Hand ITC" pitchFamily="66" charset="0"/>
              </a:rPr>
              <a:t>AHN2007</a:t>
            </a:r>
            <a:endParaRPr lang="en-US" altLang="en-US"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388" y="2251881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Half the amount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706" y="1790216"/>
            <a:ext cx="2151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Find half the amount</a:t>
            </a:r>
          </a:p>
          <a:p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nd add it to the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original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2225" y="5248275"/>
            <a:ext cx="1342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 ½ times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original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amount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8" grpId="0" animBg="1"/>
      <p:bldP spid="3080" grpId="0" animBg="1"/>
      <p:bldP spid="3081" grpId="0" animBg="1"/>
      <p:bldP spid="3082" grpId="0"/>
      <p:bldP spid="3083" grpId="0"/>
      <p:bldP spid="3084" grpId="0"/>
      <p:bldP spid="3085" grpId="0"/>
      <p:bldP spid="3087" grpId="0"/>
      <p:bldP spid="3088" grpId="0"/>
      <p:bldP spid="3089" grpId="0"/>
      <p:bldP spid="3090" grpId="0"/>
      <p:bldP spid="3091" grpId="0"/>
      <p:bldP spid="3092" grpId="0"/>
      <p:bldP spid="3093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3348038" y="260350"/>
            <a:ext cx="2695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Potato Scones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55875" y="981075"/>
            <a:ext cx="4346575" cy="147478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To make 8 Potato Scones you will need;-</a:t>
            </a:r>
          </a:p>
          <a:p>
            <a:pPr eaLnBrk="1" hangingPunct="1"/>
            <a:r>
              <a:rPr lang="en-GB" altLang="en-US"/>
              <a:t>450g cooked potatoes</a:t>
            </a:r>
          </a:p>
          <a:p>
            <a:pPr eaLnBrk="1" hangingPunct="1"/>
            <a:r>
              <a:rPr lang="en-GB" altLang="en-US"/>
              <a:t>2.5ml spoon salt</a:t>
            </a:r>
          </a:p>
          <a:p>
            <a:pPr eaLnBrk="1" hangingPunct="1"/>
            <a:r>
              <a:rPr lang="en-GB" altLang="en-US"/>
              <a:t>50g butter</a:t>
            </a:r>
          </a:p>
          <a:p>
            <a:pPr eaLnBrk="1" hangingPunct="1"/>
            <a:r>
              <a:rPr lang="en-GB" altLang="en-US"/>
              <a:t>100g self raising flour</a:t>
            </a:r>
            <a:endParaRPr lang="en-US" alt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4925" y="2530475"/>
            <a:ext cx="4473575" cy="147478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To make 12 Potato Scones you will need;-</a:t>
            </a:r>
          </a:p>
          <a:p>
            <a:pPr eaLnBrk="1" hangingPunct="1"/>
            <a:r>
              <a:rPr lang="en-GB" altLang="en-US"/>
              <a:t>                  g cooked potatoes</a:t>
            </a:r>
          </a:p>
          <a:p>
            <a:pPr eaLnBrk="1" hangingPunct="1"/>
            <a:r>
              <a:rPr lang="en-GB" altLang="en-US"/>
              <a:t>                  ml spoon salt</a:t>
            </a:r>
          </a:p>
          <a:p>
            <a:pPr eaLnBrk="1" hangingPunct="1"/>
            <a:r>
              <a:rPr lang="en-GB" altLang="en-US"/>
              <a:t>                  g butter</a:t>
            </a:r>
          </a:p>
          <a:p>
            <a:pPr eaLnBrk="1" hangingPunct="1"/>
            <a:r>
              <a:rPr lang="en-GB" altLang="en-US"/>
              <a:t>                  g self raising flour</a:t>
            </a:r>
            <a:endParaRPr lang="en-US" alt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1188" y="28527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675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11188" y="313372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3.75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49300" y="34226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75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11188" y="36385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150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2530475"/>
            <a:ext cx="4473575" cy="1474788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To make 32 Potato Scones you will need;-</a:t>
            </a:r>
          </a:p>
          <a:p>
            <a:pPr eaLnBrk="1" hangingPunct="1"/>
            <a:r>
              <a:rPr lang="en-GB" altLang="en-US"/>
              <a:t>                  g cooked potatoes</a:t>
            </a:r>
          </a:p>
          <a:p>
            <a:pPr eaLnBrk="1" hangingPunct="1"/>
            <a:r>
              <a:rPr lang="en-GB" altLang="en-US"/>
              <a:t>                  ml spoon salt</a:t>
            </a:r>
          </a:p>
          <a:p>
            <a:pPr eaLnBrk="1" hangingPunct="1"/>
            <a:r>
              <a:rPr lang="en-GB" altLang="en-US"/>
              <a:t>                  g butter</a:t>
            </a:r>
          </a:p>
          <a:p>
            <a:pPr eaLnBrk="1" hangingPunct="1"/>
            <a:r>
              <a:rPr lang="en-GB" altLang="en-US"/>
              <a:t>                  g self raising flour</a:t>
            </a:r>
            <a:endParaRPr lang="en-US" alt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032375" y="27813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1800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5286375" y="30622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159375" y="33575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200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159375" y="36385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400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673350" y="4581525"/>
            <a:ext cx="4275138" cy="1749425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I used 250 g self raising flour</a:t>
            </a:r>
          </a:p>
          <a:p>
            <a:pPr eaLnBrk="1" hangingPunct="1"/>
            <a:r>
              <a:rPr lang="en-GB" altLang="en-US"/>
              <a:t>                     g cooked potatoes</a:t>
            </a:r>
          </a:p>
          <a:p>
            <a:pPr eaLnBrk="1" hangingPunct="1"/>
            <a:r>
              <a:rPr lang="en-GB" altLang="en-US"/>
              <a:t>                     ml spoon salt</a:t>
            </a:r>
          </a:p>
          <a:p>
            <a:pPr eaLnBrk="1" hangingPunct="1"/>
            <a:r>
              <a:rPr lang="en-GB" altLang="en-US"/>
              <a:t>                     g butter</a:t>
            </a:r>
          </a:p>
          <a:p>
            <a:pPr eaLnBrk="1" hangingPunct="1"/>
            <a:r>
              <a:rPr lang="en-GB" altLang="en-US"/>
              <a:t>How many Potato Scones did I make?</a:t>
            </a:r>
          </a:p>
          <a:p>
            <a:pPr eaLnBrk="1" hangingPunct="1"/>
            <a:endParaRPr lang="en-US" alt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276600" y="51577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6.25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203575" y="486886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1125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359150" y="54657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125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6732588" y="5373688"/>
            <a:ext cx="647700" cy="858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87313" y="6435725"/>
            <a:ext cx="1204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Bradley Hand ITC" pitchFamily="66" charset="0"/>
              </a:rPr>
              <a:t>AHN2007</a:t>
            </a:r>
            <a:endParaRPr lang="en-US" altLang="en-US"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314" y="2033516"/>
            <a:ext cx="15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Multiply by 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55" y="1571851"/>
            <a:ext cx="1705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Add ½ again to the original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amount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24" y="5235575"/>
            <a:ext cx="180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 ½ times the original amount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/>
      <p:bldP spid="4104" grpId="0"/>
      <p:bldP spid="4105" grpId="0"/>
      <p:bldP spid="4106" grpId="0"/>
      <p:bldP spid="4107" grpId="0" animBg="1"/>
      <p:bldP spid="4108" grpId="0"/>
      <p:bldP spid="4109" grpId="0"/>
      <p:bldP spid="4110" grpId="0"/>
      <p:bldP spid="4111" grpId="0"/>
      <p:bldP spid="4112" grpId="0" animBg="1"/>
      <p:bldP spid="4113" grpId="0"/>
      <p:bldP spid="4114" grpId="0"/>
      <p:bldP spid="4115" grpId="0"/>
      <p:bldP spid="4116" grpId="0" animBg="1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3132138" y="188913"/>
            <a:ext cx="31527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gradFill rotWithShape="1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Breakfast Cereal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78138" y="981075"/>
            <a:ext cx="3648075" cy="14747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100g of Multigrain Hoops contains</a:t>
            </a:r>
          </a:p>
          <a:p>
            <a:pPr eaLnBrk="1" hangingPunct="1"/>
            <a:r>
              <a:rPr lang="en-GB" altLang="en-US"/>
              <a:t>               6.5g protein</a:t>
            </a:r>
          </a:p>
          <a:p>
            <a:pPr eaLnBrk="1" hangingPunct="1"/>
            <a:r>
              <a:rPr lang="en-GB" altLang="en-US"/>
              <a:t>               3.8g fat</a:t>
            </a:r>
          </a:p>
          <a:p>
            <a:pPr eaLnBrk="1" hangingPunct="1"/>
            <a:r>
              <a:rPr lang="en-GB" altLang="en-US"/>
              <a:t>               4.6g fibre</a:t>
            </a:r>
          </a:p>
          <a:p>
            <a:pPr eaLnBrk="1" hangingPunct="1"/>
            <a:r>
              <a:rPr lang="en-GB" altLang="en-US"/>
              <a:t>               78g carbohydrates</a:t>
            </a:r>
            <a:endParaRPr lang="en-US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9750" y="2601913"/>
            <a:ext cx="3648075" cy="14747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300g of Multigrain Hoops contains</a:t>
            </a:r>
          </a:p>
          <a:p>
            <a:pPr eaLnBrk="1" hangingPunct="1"/>
            <a:r>
              <a:rPr lang="en-GB" altLang="en-US"/>
              <a:t>                   g protein</a:t>
            </a:r>
          </a:p>
          <a:p>
            <a:pPr eaLnBrk="1" hangingPunct="1"/>
            <a:r>
              <a:rPr lang="en-GB" altLang="en-US"/>
              <a:t>                   g fat</a:t>
            </a:r>
          </a:p>
          <a:p>
            <a:pPr eaLnBrk="1" hangingPunct="1"/>
            <a:r>
              <a:rPr lang="en-GB" altLang="en-US"/>
              <a:t>                   g fibre</a:t>
            </a:r>
          </a:p>
          <a:p>
            <a:pPr eaLnBrk="1" hangingPunct="1"/>
            <a:r>
              <a:rPr lang="en-GB" altLang="en-US"/>
              <a:t>                   g carbohydrates</a:t>
            </a:r>
            <a:endParaRPr lang="en-US" alt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87450" y="291782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19.5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87450" y="31416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11.4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187450" y="34290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13.8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198563" y="370998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234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027613" y="2601913"/>
            <a:ext cx="3521075" cy="14747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50g of Multigrain Hoops contains</a:t>
            </a:r>
          </a:p>
          <a:p>
            <a:pPr eaLnBrk="1" hangingPunct="1"/>
            <a:r>
              <a:rPr lang="en-GB" altLang="en-US"/>
              <a:t>                    g protein</a:t>
            </a:r>
          </a:p>
          <a:p>
            <a:pPr eaLnBrk="1" hangingPunct="1"/>
            <a:r>
              <a:rPr lang="en-GB" altLang="en-US"/>
              <a:t>                    g fat</a:t>
            </a:r>
          </a:p>
          <a:p>
            <a:pPr eaLnBrk="1" hangingPunct="1"/>
            <a:r>
              <a:rPr lang="en-GB" altLang="en-US"/>
              <a:t>                    g fibre</a:t>
            </a:r>
          </a:p>
          <a:p>
            <a:pPr eaLnBrk="1" hangingPunct="1"/>
            <a:r>
              <a:rPr lang="en-GB" altLang="en-US"/>
              <a:t>                    g carbohydrates</a:t>
            </a:r>
            <a:endParaRPr lang="en-US" alt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672138" y="291782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3.25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726113" y="314166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1.9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724525" y="34290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2.3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789613" y="37163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39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2843213" y="4402138"/>
            <a:ext cx="4041775" cy="20240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/>
              <a:t>          I ate 195g carbohydrates</a:t>
            </a:r>
          </a:p>
          <a:p>
            <a:pPr eaLnBrk="1" hangingPunct="1"/>
            <a:r>
              <a:rPr lang="en-GB" altLang="en-US"/>
              <a:t>How much did I have of the following?</a:t>
            </a:r>
          </a:p>
          <a:p>
            <a:pPr eaLnBrk="1" hangingPunct="1"/>
            <a:r>
              <a:rPr lang="en-GB" altLang="en-US"/>
              <a:t>                          g protein</a:t>
            </a:r>
          </a:p>
          <a:p>
            <a:pPr eaLnBrk="1" hangingPunct="1"/>
            <a:r>
              <a:rPr lang="en-GB" altLang="en-US"/>
              <a:t>                          g fat</a:t>
            </a:r>
          </a:p>
          <a:p>
            <a:pPr eaLnBrk="1" hangingPunct="1"/>
            <a:r>
              <a:rPr lang="en-GB" altLang="en-US"/>
              <a:t>                          g fibre</a:t>
            </a:r>
          </a:p>
          <a:p>
            <a:pPr eaLnBrk="1" hangingPunct="1"/>
            <a:r>
              <a:rPr lang="en-GB" altLang="en-US"/>
              <a:t>               </a:t>
            </a:r>
          </a:p>
          <a:p>
            <a:pPr eaLnBrk="1" hangingPunct="1"/>
            <a:r>
              <a:rPr lang="en-GB" altLang="en-US"/>
              <a:t>How many grams of Multigrain Hoops</a:t>
            </a:r>
            <a:endParaRPr lang="en-US" alt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3671888" y="49418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16.25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779838" y="52292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9.5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727450" y="55165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CC0000"/>
                </a:solidFill>
              </a:rPr>
              <a:t>11.5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6884988" y="5230813"/>
            <a:ext cx="20002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GB" sz="3600" kern="10" dirty="0">
              <a:gradFill rotWithShape="1">
                <a:gsLst>
                  <a:gs pos="0">
                    <a:srgbClr val="CC00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87313" y="6435725"/>
            <a:ext cx="1204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>
                <a:latin typeface="Bradley Hand ITC" pitchFamily="66" charset="0"/>
              </a:rPr>
              <a:t>AHN2007</a:t>
            </a:r>
            <a:endParaRPr lang="en-US" altLang="en-US">
              <a:latin typeface="Bradley Hand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6616" y="2085382"/>
            <a:ext cx="139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Divide by 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769" y="2072576"/>
            <a:ext cx="167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Multiply by 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251" y="4749421"/>
            <a:ext cx="2542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Divide the 100g amount by 20 to find 5%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Double the 100g amount then take away the 5%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/>
      <p:bldP spid="5128" grpId="0"/>
      <p:bldP spid="5129" grpId="0"/>
      <p:bldP spid="5130" grpId="0"/>
      <p:bldP spid="5131" grpId="0" animBg="1"/>
      <p:bldP spid="5132" grpId="0"/>
      <p:bldP spid="5134" grpId="0"/>
      <p:bldP spid="5135" grpId="0"/>
      <p:bldP spid="5136" grpId="0"/>
      <p:bldP spid="5137" grpId="0" animBg="1"/>
      <p:bldP spid="5138" grpId="0"/>
      <p:bldP spid="5139" grpId="0"/>
      <p:bldP spid="5140" grpId="0"/>
      <p:bldP spid="5141" grpId="0" animBg="1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HarperCollins_Mat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HarperCollins_Maths.potx</Template>
  <TotalTime>724</TotalTime>
  <Words>729</Words>
  <Application>Microsoft Office PowerPoint</Application>
  <PresentationFormat>On-screen Show (4:3)</PresentationFormat>
  <Paragraphs>160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HarperCollins_Maths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Yr4 U1 Wk3 Lesson 1</dc:title>
  <dc:creator>Jack</dc:creator>
  <cp:lastModifiedBy>Andrea</cp:lastModifiedBy>
  <cp:revision>108</cp:revision>
  <dcterms:created xsi:type="dcterms:W3CDTF">2014-07-24T11:04:45Z</dcterms:created>
  <dcterms:modified xsi:type="dcterms:W3CDTF">2021-03-01T13:54:20Z</dcterms:modified>
</cp:coreProperties>
</file>