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63" r:id="rId5"/>
    <p:sldId id="259" r:id="rId6"/>
    <p:sldId id="264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00"/>
    <a:srgbClr val="9B0AC5"/>
    <a:srgbClr val="22B2E4"/>
    <a:srgbClr val="601ACD"/>
    <a:srgbClr val="3AB2BF"/>
    <a:srgbClr val="48AB1A"/>
    <a:srgbClr val="B47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816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1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76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y_Ant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482" y="5782485"/>
            <a:ext cx="999677" cy="10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9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y_Ant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57" y="5683253"/>
            <a:ext cx="1444656" cy="11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4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sy_Ants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048" y="5647058"/>
            <a:ext cx="1133780" cy="10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y_Ants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312" y="5708152"/>
            <a:ext cx="670515" cy="1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sy_Ants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12" y="5585250"/>
            <a:ext cx="1267884" cy="12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9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841" y="144191"/>
            <a:ext cx="8746113" cy="65772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3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2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992766"/>
            <a:ext cx="3594100" cy="2273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4700" y="385746"/>
            <a:ext cx="902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Pets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231480" y="385746"/>
            <a:ext cx="791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Key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842350" y="1131861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a dog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62670" y="1643731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a cat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862670" y="2150946"/>
            <a:ext cx="176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a hamster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62670" y="2679266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</a:t>
            </a:r>
            <a:r>
              <a:rPr lang="en-US" sz="2000" smtClean="0"/>
              <a:t>a fish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7214" y="3493811"/>
            <a:ext cx="693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Q1) Why </a:t>
            </a:r>
            <a:r>
              <a:rPr lang="en-GB" dirty="0"/>
              <a:t>do we need a key for this pie chart?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545" y="3865415"/>
            <a:ext cx="693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Q2) What </a:t>
            </a:r>
            <a:r>
              <a:rPr lang="en-GB" dirty="0"/>
              <a:t>can you tell me about the information in this pie chart?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7213" y="4269836"/>
            <a:ext cx="8121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Q3a) If </a:t>
            </a:r>
            <a:r>
              <a:rPr lang="en-GB" dirty="0"/>
              <a:t>there are </a:t>
            </a:r>
            <a:r>
              <a:rPr lang="en-GB" u="sng" dirty="0"/>
              <a:t>48 children</a:t>
            </a:r>
            <a:r>
              <a:rPr lang="en-GB" dirty="0"/>
              <a:t> in the survey, how many children are represented by each sector?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9545" y="4912334"/>
            <a:ext cx="350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Q3b) How </a:t>
            </a:r>
            <a:r>
              <a:rPr lang="en-GB" dirty="0"/>
              <a:t>did you </a:t>
            </a:r>
            <a:r>
              <a:rPr lang="en-GB" dirty="0" smtClean="0"/>
              <a:t>find </a:t>
            </a:r>
            <a:r>
              <a:rPr lang="en-GB" dirty="0"/>
              <a:t>the answer?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545" y="5305128"/>
            <a:ext cx="3460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Q4) How </a:t>
            </a:r>
            <a:r>
              <a:rPr lang="en-GB" dirty="0"/>
              <a:t>many children own a </a:t>
            </a:r>
            <a:r>
              <a:rPr lang="en-GB" dirty="0" smtClean="0"/>
              <a:t>cat?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69545" y="5674460"/>
            <a:ext cx="7682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Q5a) How </a:t>
            </a:r>
            <a:r>
              <a:rPr lang="en-GB" dirty="0"/>
              <a:t>many more children own a dog than own a hamster?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7213" y="6061020"/>
            <a:ext cx="350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Q5b) How </a:t>
            </a:r>
            <a:r>
              <a:rPr lang="en-GB" dirty="0"/>
              <a:t>did you </a:t>
            </a:r>
            <a:r>
              <a:rPr lang="en-GB" dirty="0" smtClean="0"/>
              <a:t>find </a:t>
            </a:r>
            <a:r>
              <a:rPr lang="en-GB" dirty="0"/>
              <a:t>the answer?</a:t>
            </a:r>
          </a:p>
        </p:txBody>
      </p:sp>
    </p:spTree>
    <p:extLst>
      <p:ext uri="{BB962C8B-B14F-4D97-AF65-F5344CB8AC3E}">
        <p14:creationId xmlns:p14="http://schemas.microsoft.com/office/powerpoint/2010/main" val="37858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2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992766"/>
            <a:ext cx="3594100" cy="2273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4700" y="385746"/>
            <a:ext cx="902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Pets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231480" y="385746"/>
            <a:ext cx="791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Key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842350" y="1131861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a dog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62670" y="1643731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a cat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862670" y="2150946"/>
            <a:ext cx="176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a hamster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62670" y="2679266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own </a:t>
            </a:r>
            <a:r>
              <a:rPr lang="en-US" sz="2000" smtClean="0"/>
              <a:t>a fish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7214" y="3493811"/>
            <a:ext cx="877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Q1) Why </a:t>
            </a:r>
            <a:r>
              <a:rPr lang="en-GB" dirty="0"/>
              <a:t>do we need a key for this pie chart</a:t>
            </a:r>
            <a:r>
              <a:rPr lang="en-GB" dirty="0" smtClean="0"/>
              <a:t>? </a:t>
            </a:r>
            <a:r>
              <a:rPr lang="en-GB" b="1" dirty="0" smtClean="0">
                <a:solidFill>
                  <a:srgbClr val="FF0000"/>
                </a:solidFill>
              </a:rPr>
              <a:t>To know which colour refers to which pet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545" y="3865415"/>
            <a:ext cx="862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Q2) What </a:t>
            </a:r>
            <a:r>
              <a:rPr lang="en-GB" dirty="0"/>
              <a:t>can you tell me about the information in this pie chart</a:t>
            </a:r>
            <a:r>
              <a:rPr lang="en-GB" dirty="0" smtClean="0"/>
              <a:t>? </a:t>
            </a:r>
            <a:r>
              <a:rPr lang="en-GB" b="1" dirty="0" smtClean="0">
                <a:solidFill>
                  <a:srgbClr val="FF0000"/>
                </a:solidFill>
              </a:rPr>
              <a:t>(various)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7213" y="4269836"/>
            <a:ext cx="8121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Q3a) If </a:t>
            </a:r>
            <a:r>
              <a:rPr lang="en-GB" dirty="0"/>
              <a:t>there are </a:t>
            </a:r>
            <a:r>
              <a:rPr lang="en-GB" u="sng" dirty="0"/>
              <a:t>48 children</a:t>
            </a:r>
            <a:r>
              <a:rPr lang="en-GB" dirty="0"/>
              <a:t> in the survey, how many children are represented by each sector</a:t>
            </a:r>
            <a:r>
              <a:rPr lang="en-GB" dirty="0" smtClean="0"/>
              <a:t>? </a:t>
            </a:r>
            <a:r>
              <a:rPr lang="en-GB" b="1" dirty="0" smtClean="0">
                <a:solidFill>
                  <a:srgbClr val="FF0000"/>
                </a:solidFill>
              </a:rPr>
              <a:t>6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545" y="4912334"/>
            <a:ext cx="8365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Q3b) How </a:t>
            </a:r>
            <a:r>
              <a:rPr lang="en-GB" dirty="0"/>
              <a:t>did you </a:t>
            </a:r>
            <a:r>
              <a:rPr lang="en-GB" dirty="0" smtClean="0"/>
              <a:t>find </a:t>
            </a:r>
            <a:r>
              <a:rPr lang="en-GB" dirty="0"/>
              <a:t>the answer</a:t>
            </a:r>
            <a:r>
              <a:rPr lang="en-GB" dirty="0" smtClean="0"/>
              <a:t>? </a:t>
            </a:r>
            <a:r>
              <a:rPr lang="en-GB" b="1" dirty="0" smtClean="0">
                <a:solidFill>
                  <a:srgbClr val="FF0000"/>
                </a:solidFill>
              </a:rPr>
              <a:t>48 divided by 8 (there are 8 sectors)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545" y="5305128"/>
            <a:ext cx="8269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Q4) How </a:t>
            </a:r>
            <a:r>
              <a:rPr lang="en-GB" dirty="0"/>
              <a:t>many children own a </a:t>
            </a:r>
            <a:r>
              <a:rPr lang="en-GB" dirty="0" smtClean="0"/>
              <a:t>cat? </a:t>
            </a:r>
            <a:r>
              <a:rPr lang="en-GB" b="1" dirty="0" smtClean="0">
                <a:solidFill>
                  <a:srgbClr val="FF0000"/>
                </a:solidFill>
              </a:rPr>
              <a:t>12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3313" y="5674460"/>
            <a:ext cx="8269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Q5a) How </a:t>
            </a:r>
            <a:r>
              <a:rPr lang="en-GB" dirty="0"/>
              <a:t>many more children own a dog than own a hamster</a:t>
            </a:r>
            <a:r>
              <a:rPr lang="en-GB" dirty="0" smtClean="0"/>
              <a:t>? </a:t>
            </a:r>
            <a:r>
              <a:rPr lang="en-GB" b="1" u="sng" dirty="0" smtClean="0"/>
              <a:t>18</a:t>
            </a:r>
            <a:endParaRPr lang="en-GB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367213" y="6061020"/>
            <a:ext cx="7835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Q5b) How </a:t>
            </a:r>
            <a:r>
              <a:rPr lang="en-GB" dirty="0"/>
              <a:t>did you </a:t>
            </a:r>
            <a:r>
              <a:rPr lang="en-GB" dirty="0" smtClean="0"/>
              <a:t>find </a:t>
            </a:r>
            <a:r>
              <a:rPr lang="en-GB" dirty="0"/>
              <a:t>the answer</a:t>
            </a:r>
            <a:r>
              <a:rPr lang="en-GB" dirty="0" smtClean="0"/>
              <a:t>? </a:t>
            </a:r>
            <a:r>
              <a:rPr lang="en-GB" b="1" u="sng" dirty="0" smtClean="0">
                <a:solidFill>
                  <a:srgbClr val="FF0000"/>
                </a:solidFill>
              </a:rPr>
              <a:t>Dog = ½ of 48= 24, hamster = 1 sector= 6, 24-6=18</a:t>
            </a:r>
            <a:endParaRPr lang="en-GB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45234"/>
              </p:ext>
            </p:extLst>
          </p:nvPr>
        </p:nvGraphicFramePr>
        <p:xfrm>
          <a:off x="1458180" y="1581927"/>
          <a:ext cx="6096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Blue</a:t>
                      </a:r>
                      <a:endParaRPr lang="en-US" dirty="0"/>
                    </a:p>
                  </a:txBody>
                  <a:tcPr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 anchor="ctr">
                    <a:solidFill>
                      <a:srgbClr val="48A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?%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80188" y="232511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92036" y="2320313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?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21397" y="232511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?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30091" y="232511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?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0008" y="512760"/>
            <a:ext cx="820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/>
              <a:t>Fifty children were asked to name their preferred colour for a school T-shirt.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096" y="3393829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Q1) If </a:t>
            </a:r>
            <a:r>
              <a:rPr lang="en-GB" dirty="0"/>
              <a:t>20 out of 50 children preferred blue, </a:t>
            </a:r>
            <a:r>
              <a:rPr lang="en-GB" dirty="0" smtClean="0"/>
              <a:t>what is this as </a:t>
            </a:r>
            <a:r>
              <a:rPr lang="en-GB" dirty="0"/>
              <a:t>a percentage?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6096" y="5016522"/>
            <a:ext cx="8383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Q3) How </a:t>
            </a:r>
            <a:r>
              <a:rPr lang="en-GB" dirty="0"/>
              <a:t>can we check that our calculations of the percentages are correct?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096" y="4228617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Q2) What are the percentages of each colour t-shirt?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610645"/>
              </p:ext>
            </p:extLst>
          </p:nvPr>
        </p:nvGraphicFramePr>
        <p:xfrm>
          <a:off x="1458180" y="1581927"/>
          <a:ext cx="6096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Blue</a:t>
                      </a:r>
                      <a:endParaRPr lang="en-US" dirty="0"/>
                    </a:p>
                  </a:txBody>
                  <a:tcPr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 anchor="ctr">
                    <a:solidFill>
                      <a:srgbClr val="48A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58180" y="2325115"/>
            <a:ext cx="583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0188" y="2325115"/>
            <a:ext cx="583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92036" y="2320313"/>
            <a:ext cx="583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21397" y="2325115"/>
            <a:ext cx="583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30091" y="2325115"/>
            <a:ext cx="70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0008" y="512760"/>
            <a:ext cx="820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/>
              <a:t>Fifty children were asked to name their preferred colour for a school T-shirt.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096" y="3393829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Q1) If </a:t>
            </a:r>
            <a:r>
              <a:rPr lang="en-GB" dirty="0"/>
              <a:t>20 out of 50 children preferred blue, </a:t>
            </a:r>
            <a:r>
              <a:rPr lang="en-GB" dirty="0" smtClean="0"/>
              <a:t>what is this as </a:t>
            </a:r>
            <a:r>
              <a:rPr lang="en-GB" dirty="0"/>
              <a:t>a percentage</a:t>
            </a:r>
            <a:r>
              <a:rPr lang="en-GB" dirty="0" smtClean="0"/>
              <a:t>? </a:t>
            </a:r>
            <a:r>
              <a:rPr lang="en-GB" b="1" dirty="0" smtClean="0">
                <a:solidFill>
                  <a:srgbClr val="FF0000"/>
                </a:solidFill>
              </a:rPr>
              <a:t>40%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096" y="5016522"/>
            <a:ext cx="8383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Q3) How </a:t>
            </a:r>
            <a:r>
              <a:rPr lang="en-GB" dirty="0"/>
              <a:t>can we check that our calculations of the percentages are correct</a:t>
            </a:r>
            <a:r>
              <a:rPr lang="en-GB" dirty="0" smtClean="0"/>
              <a:t>? </a:t>
            </a:r>
            <a:r>
              <a:rPr lang="en-GB" b="1" dirty="0" smtClean="0">
                <a:solidFill>
                  <a:srgbClr val="FF0000"/>
                </a:solidFill>
              </a:rPr>
              <a:t>Add them all to see if they come to 100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096" y="4228617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Q2) What are the percentages of each colour t-shirt? </a:t>
            </a:r>
            <a:r>
              <a:rPr lang="en-GB" b="1" dirty="0" smtClean="0">
                <a:solidFill>
                  <a:srgbClr val="FF0000"/>
                </a:solidFill>
              </a:rPr>
              <a:t>See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88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040" y="1372258"/>
            <a:ext cx="4249256" cy="276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4967" y="391395"/>
            <a:ext cx="8101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Preferred school T-shirt </a:t>
            </a:r>
            <a:r>
              <a:rPr lang="en-US" sz="3000" dirty="0" err="1" smtClean="0"/>
              <a:t>colour</a:t>
            </a:r>
            <a:r>
              <a:rPr lang="en-US" sz="3000" dirty="0" smtClean="0"/>
              <a:t> (70 children)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882196" y="1077473"/>
            <a:ext cx="791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Key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6313296" y="1672498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28536" y="2265648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Yellow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64096" y="3435763"/>
            <a:ext cx="176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353936" y="2829953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Green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06095" y="4335524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Q1) What is the percentage value of each section?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08755" y="4814965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Q2) How many pupils are represented by each section?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06095" y="5262177"/>
            <a:ext cx="7468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Q3) How </a:t>
            </a:r>
            <a:r>
              <a:rPr lang="en-GB" dirty="0"/>
              <a:t>many more children preferred blue to green for their colour of school T-shirt?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040" y="1372258"/>
            <a:ext cx="4249256" cy="276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6037" y="391395"/>
            <a:ext cx="82705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Preferred school T-shirt </a:t>
            </a:r>
            <a:r>
              <a:rPr lang="en-US" sz="3000" dirty="0" err="1" smtClean="0"/>
              <a:t>colour</a:t>
            </a:r>
            <a:r>
              <a:rPr lang="en-US" sz="3000" dirty="0" smtClean="0"/>
              <a:t> (70 children)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882196" y="1077473"/>
            <a:ext cx="791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Key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6313296" y="1672498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28536" y="2265648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Yellow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64096" y="3435763"/>
            <a:ext cx="176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353936" y="2829953"/>
            <a:ext cx="141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Green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06095" y="4335524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Q1) What is the percentage value of each section? </a:t>
            </a:r>
            <a:r>
              <a:rPr lang="en-GB" b="1" dirty="0" smtClean="0">
                <a:solidFill>
                  <a:srgbClr val="FF0000"/>
                </a:solidFill>
              </a:rPr>
              <a:t>10%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755" y="4814965"/>
            <a:ext cx="8200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Q2) How many pupils are represented by each section? </a:t>
            </a:r>
            <a:r>
              <a:rPr lang="en-GB" b="1" dirty="0" smtClean="0">
                <a:solidFill>
                  <a:srgbClr val="FF0000"/>
                </a:solidFill>
              </a:rPr>
              <a:t>7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095" y="5262177"/>
            <a:ext cx="7468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Q3) How </a:t>
            </a:r>
            <a:r>
              <a:rPr lang="en-GB" dirty="0"/>
              <a:t>many more children preferred blue to green for their colour of school T-shirt? 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21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6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65960"/>
            <a:ext cx="4409440" cy="44094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83742" y="51506"/>
            <a:ext cx="3557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Preferred school visit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93230" y="347914"/>
            <a:ext cx="1015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0%</a:t>
            </a:r>
          </a:p>
          <a:p>
            <a:pPr algn="ctr"/>
            <a:r>
              <a:rPr lang="en-US" sz="2000" dirty="0" smtClean="0"/>
              <a:t>(100%)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40400" y="1112127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10%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83680" y="226605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20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04000" y="379005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30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30240" y="496861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40%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26560" y="549572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10782" y="505497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60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7200" y="3858025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70%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96720" y="231685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80%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611120" y="110660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90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2862" y="2443617"/>
            <a:ext cx="15157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Seaside</a:t>
            </a:r>
            <a:endParaRPr lang="en-US" sz="1500" dirty="0"/>
          </a:p>
        </p:txBody>
      </p:sp>
      <p:sp>
        <p:nvSpPr>
          <p:cNvPr id="15" name="TextBox 14"/>
          <p:cNvSpPr txBox="1"/>
          <p:nvPr/>
        </p:nvSpPr>
        <p:spPr>
          <a:xfrm>
            <a:off x="2570480" y="3759570"/>
            <a:ext cx="1515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Science </a:t>
            </a:r>
          </a:p>
          <a:p>
            <a:pPr algn="ctr"/>
            <a:r>
              <a:rPr lang="en-US" sz="1500" dirty="0" smtClean="0"/>
              <a:t>Museum</a:t>
            </a:r>
            <a:endParaRPr lang="en-US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3728720" y="4385155"/>
            <a:ext cx="15157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Zoo</a:t>
            </a:r>
            <a:endParaRPr lang="en-US" sz="1500" dirty="0"/>
          </a:p>
        </p:txBody>
      </p:sp>
      <p:sp>
        <p:nvSpPr>
          <p:cNvPr id="17" name="TextBox 16"/>
          <p:cNvSpPr txBox="1"/>
          <p:nvPr/>
        </p:nvSpPr>
        <p:spPr>
          <a:xfrm>
            <a:off x="4752942" y="2922115"/>
            <a:ext cx="15157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Adventure Park</a:t>
            </a:r>
            <a:endParaRPr lang="en-US" sz="1500" dirty="0"/>
          </a:p>
        </p:txBody>
      </p:sp>
      <p:sp>
        <p:nvSpPr>
          <p:cNvPr id="18" name="Rectangle 17"/>
          <p:cNvSpPr/>
          <p:nvPr/>
        </p:nvSpPr>
        <p:spPr>
          <a:xfrm>
            <a:off x="284479" y="5720341"/>
            <a:ext cx="7317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Q1) What </a:t>
            </a:r>
            <a:r>
              <a:rPr lang="en-GB" dirty="0"/>
              <a:t>percentage of the pie chart is given to the Science Museum?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4478" y="6047893"/>
            <a:ext cx="731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Q2) How </a:t>
            </a:r>
            <a:r>
              <a:rPr lang="en-GB" dirty="0"/>
              <a:t>many children chose a visit to the Science </a:t>
            </a:r>
            <a:r>
              <a:rPr lang="en-GB" dirty="0" smtClean="0"/>
              <a:t>Museum if 60 pupils were surveyed in total?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65960"/>
            <a:ext cx="4409440" cy="44094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83742" y="51506"/>
            <a:ext cx="3557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Preferred school visit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93230" y="347914"/>
            <a:ext cx="1015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0%</a:t>
            </a:r>
          </a:p>
          <a:p>
            <a:pPr algn="ctr"/>
            <a:r>
              <a:rPr lang="en-US" sz="2000" dirty="0" smtClean="0"/>
              <a:t>(100%)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40400" y="1112127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10%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83680" y="226605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20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04000" y="379005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30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30240" y="496861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40%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26560" y="549572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10782" y="505497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60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7200" y="3858025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70%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96720" y="231685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80%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611120" y="1106600"/>
            <a:ext cx="65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90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2862" y="2443617"/>
            <a:ext cx="15157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Seaside</a:t>
            </a:r>
            <a:endParaRPr lang="en-US" sz="1500" dirty="0"/>
          </a:p>
        </p:txBody>
      </p:sp>
      <p:sp>
        <p:nvSpPr>
          <p:cNvPr id="15" name="TextBox 14"/>
          <p:cNvSpPr txBox="1"/>
          <p:nvPr/>
        </p:nvSpPr>
        <p:spPr>
          <a:xfrm>
            <a:off x="2570480" y="3759570"/>
            <a:ext cx="1515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Science </a:t>
            </a:r>
          </a:p>
          <a:p>
            <a:pPr algn="ctr"/>
            <a:r>
              <a:rPr lang="en-US" sz="1500" dirty="0" smtClean="0"/>
              <a:t>Museum</a:t>
            </a:r>
            <a:endParaRPr lang="en-US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3728720" y="4385155"/>
            <a:ext cx="15157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Zoo</a:t>
            </a:r>
            <a:endParaRPr lang="en-US" sz="1500" dirty="0"/>
          </a:p>
        </p:txBody>
      </p:sp>
      <p:sp>
        <p:nvSpPr>
          <p:cNvPr id="17" name="TextBox 16"/>
          <p:cNvSpPr txBox="1"/>
          <p:nvPr/>
        </p:nvSpPr>
        <p:spPr>
          <a:xfrm>
            <a:off x="4752942" y="2922115"/>
            <a:ext cx="15157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Adventure Park</a:t>
            </a:r>
            <a:endParaRPr lang="en-US" sz="1500" dirty="0"/>
          </a:p>
        </p:txBody>
      </p:sp>
      <p:sp>
        <p:nvSpPr>
          <p:cNvPr id="18" name="Rectangle 17"/>
          <p:cNvSpPr/>
          <p:nvPr/>
        </p:nvSpPr>
        <p:spPr>
          <a:xfrm>
            <a:off x="284479" y="5720341"/>
            <a:ext cx="8491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Q1) What </a:t>
            </a:r>
            <a:r>
              <a:rPr lang="en-GB" dirty="0"/>
              <a:t>percentage of the pie chart is given to the Science Museum</a:t>
            </a:r>
            <a:r>
              <a:rPr lang="en-GB" dirty="0" smtClean="0"/>
              <a:t>? </a:t>
            </a:r>
            <a:r>
              <a:rPr lang="en-GB" b="1" dirty="0" smtClean="0">
                <a:solidFill>
                  <a:srgbClr val="FF0000"/>
                </a:solidFill>
              </a:rPr>
              <a:t>10%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4478" y="6047893"/>
            <a:ext cx="731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Q2) How </a:t>
            </a:r>
            <a:r>
              <a:rPr lang="en-GB" dirty="0"/>
              <a:t>many children chose a visit to the Science </a:t>
            </a:r>
            <a:r>
              <a:rPr lang="en-GB" dirty="0" smtClean="0"/>
              <a:t>Museum if 60 pupils were surveyed in total? </a:t>
            </a:r>
            <a:r>
              <a:rPr lang="en-GB" b="1" dirty="0" smtClean="0">
                <a:solidFill>
                  <a:srgbClr val="FF0000"/>
                </a:solidFill>
              </a:rPr>
              <a:t>6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4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theme1.xml><?xml version="1.0" encoding="utf-8"?>
<a:theme xmlns:a="http://schemas.openxmlformats.org/drawingml/2006/main" name="HarperCollins_Mat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HarperCollins_Maths.potx</Template>
  <TotalTime>860</TotalTime>
  <Words>658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HarperCollins_Maths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Yr4 U1 Wk3 Lesson 1</dc:title>
  <dc:creator>Jack</dc:creator>
  <cp:lastModifiedBy>Andrea</cp:lastModifiedBy>
  <cp:revision>121</cp:revision>
  <dcterms:created xsi:type="dcterms:W3CDTF">2014-07-24T10:27:56Z</dcterms:created>
  <dcterms:modified xsi:type="dcterms:W3CDTF">2021-03-06T17:41:48Z</dcterms:modified>
</cp:coreProperties>
</file>