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5"/>
  </p:handoutMasterIdLst>
  <p:sldIdLst>
    <p:sldId id="257" r:id="rId2"/>
    <p:sldId id="260" r:id="rId3"/>
    <p:sldId id="266" r:id="rId4"/>
    <p:sldId id="271" r:id="rId5"/>
    <p:sldId id="268" r:id="rId6"/>
    <p:sldId id="269" r:id="rId7"/>
    <p:sldId id="270" r:id="rId8"/>
    <p:sldId id="267" r:id="rId9"/>
    <p:sldId id="272" r:id="rId10"/>
    <p:sldId id="273" r:id="rId11"/>
    <p:sldId id="274" r:id="rId12"/>
    <p:sldId id="275" r:id="rId13"/>
    <p:sldId id="265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Sassoon Infant Rg" panose="02000503030000020003" pitchFamily="50" charset="0"/>
      <p:regular r:id="rId22"/>
      <p:bold r:id="rId23"/>
    </p:embeddedFont>
    <p:embeddedFont>
      <p:font typeface="Twinkl" panose="020B0604020202020204" pitchFamily="2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92CD31"/>
    <a:srgbClr val="5DB33B"/>
    <a:srgbClr val="4B9030"/>
    <a:srgbClr val="00CC99"/>
    <a:srgbClr val="F49D00"/>
    <a:srgbClr val="FF212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102" y="-162"/>
      </p:cViewPr>
      <p:guideLst>
        <p:guide orient="horz" pos="73"/>
        <p:guide orient="horz" pos="1344"/>
        <p:guide pos="68"/>
        <p:guide pos="3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5B20E4-78FF-4C80-B58B-D4D1EB5B00F4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5544D9-EF00-49C4-8342-AEFBCB3850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5298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F061-FFCA-4D3A-A395-CA4423FCCB60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E01E-199F-4A4C-98B0-E997E573E7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29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F97B-54B4-4D1C-B1E7-4FD3C90EB08A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0AE0-28F4-4354-82CA-954ED7F07A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33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87D8-4D86-4A0B-ADB3-FCDB83D7AE4D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79C6-4FD2-4D49-979F-FE77C18B8C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545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883E-A002-44FF-A45B-1FC109D6D8EB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3511A-5AC9-430E-AB9D-5422E504DC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1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5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0" y="520700"/>
            <a:ext cx="9144000" cy="1001713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89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F871-AB6D-476A-AF77-AFD6FCBD2B59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50FFC-47BB-47EC-B40F-C40B5CF1F6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245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1BAB-17F1-48B7-8CD3-9D646648023E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5C356-ED3B-4A22-BFB3-8CA7647D99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667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D213-AC6F-4615-84B7-5B8BFA56CE27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C0A75-EAB7-42AC-9FA4-043CC87229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36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E89D-6CD4-423C-9D5E-7A211BBD8A59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228E3-074E-4527-832A-F20B96D06C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20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15D2-8F40-4C24-BB87-147F1796AFBE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1DE8C-4E3D-45EF-8D41-E3B001E84A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9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D7D0-006C-4B1E-A9E8-362F0B10747C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6D422-8B87-47FB-91DE-3E5169D8FD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87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8C441F-706F-4376-A48C-04CE13A9FF87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90AEFAE-5FDF-4563-AE52-01FFC139CF9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15" r:id="rId2"/>
    <p:sldLayoutId id="2147483916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90650"/>
            <a:ext cx="9144000" cy="10001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6148388"/>
            <a:ext cx="58896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0" y="1382713"/>
            <a:ext cx="91440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800">
                <a:solidFill>
                  <a:srgbClr val="00B050"/>
                </a:solidFill>
                <a:latin typeface="Twinkl" pitchFamily="2" charset="0"/>
              </a:rPr>
              <a:t>Using Causal Conjunctions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55738" y="2674938"/>
            <a:ext cx="6232525" cy="72072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We are going for a picnic the weather is so nice.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55738" y="3606800"/>
            <a:ext cx="6232525" cy="7191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Since the weather is so nice, we are going for a picnic.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55738" y="3606800"/>
            <a:ext cx="6232525" cy="719138"/>
          </a:xfrm>
          <a:prstGeom prst="roundRect">
            <a:avLst/>
          </a:prstGeom>
          <a:solidFill>
            <a:srgbClr val="92CD3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Since the weather is so nice, we are going for a picnic.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55738" y="4537075"/>
            <a:ext cx="6232525" cy="7191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The weather is so nice since we are going for a picnic.</a:t>
            </a: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0" y="544513"/>
            <a:ext cx="91440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Twinkl" pitchFamily="2" charset="0"/>
              </a:rPr>
              <a:t>Which sentence uses a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Twinkl" pitchFamily="2" charset="0"/>
              </a:rPr>
              <a:t>conjunction accurately?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0" y="544513"/>
            <a:ext cx="91440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Twinkl" pitchFamily="2" charset="0"/>
              </a:rPr>
              <a:t>Which sentence uses a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Twinkl" pitchFamily="2" charset="0"/>
              </a:rPr>
              <a:t>conjunction accurately?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55738" y="2674938"/>
            <a:ext cx="6232525" cy="72072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I visited the British Museum. I am interested in History.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55738" y="3606800"/>
            <a:ext cx="6232525" cy="7191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I visited the British Museum I am interested in History because.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55738" y="4537075"/>
            <a:ext cx="6232525" cy="7191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>
              <a:defRPr/>
            </a:pP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I visited the British Museum because I am interested in History.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55738" y="4537075"/>
            <a:ext cx="6232525" cy="719138"/>
          </a:xfrm>
          <a:prstGeom prst="roundRect">
            <a:avLst/>
          </a:prstGeom>
          <a:solidFill>
            <a:srgbClr val="92CD3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anchor="ctr"/>
          <a:lstStyle/>
          <a:p>
            <a:pPr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I visited the British Museum because I am interested in History.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0" y="773113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Twinkl" pitchFamily="2" charset="0"/>
              </a:rPr>
              <a:t>Which causal conjunction is missing?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4488" y="2133600"/>
            <a:ext cx="1687512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As a result of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8525" y="2133600"/>
            <a:ext cx="1531938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because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36988" y="2133600"/>
            <a:ext cx="1530350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Therefore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5450" y="2133600"/>
            <a:ext cx="1530350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as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72325" y="2133600"/>
            <a:ext cx="1531938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Consequently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6393" name="TextBox 4"/>
          <p:cNvSpPr txBox="1">
            <a:spLocks noChangeArrowheads="1"/>
          </p:cNvSpPr>
          <p:nvPr/>
        </p:nvSpPr>
        <p:spPr bwMode="auto">
          <a:xfrm>
            <a:off x="620713" y="2767013"/>
            <a:ext cx="80073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GB" altLang="en-US" sz="2000">
                <a:solidFill>
                  <a:srgbClr val="1C1C1C"/>
                </a:solidFill>
                <a:latin typeface="Sassoon Infant Rg" pitchFamily="50" charset="0"/>
              </a:rPr>
              <a:t> 		  her injury, Sandy had to withdraw from the swimming competition.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GB" altLang="en-US" sz="2000">
                <a:solidFill>
                  <a:srgbClr val="1C1C1C"/>
                </a:solidFill>
                <a:latin typeface="Sassoon Infant Rg" pitchFamily="50" charset="0"/>
              </a:rPr>
              <a:t>The brakes do not work.                      the car is unsafe to drive.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GB" altLang="en-US" sz="2000">
                <a:solidFill>
                  <a:srgbClr val="1C1C1C"/>
                </a:solidFill>
                <a:latin typeface="Sassoon Infant Rg" pitchFamily="50" charset="0"/>
              </a:rPr>
              <a:t>I am wearing sunscreen today                     it is very hot.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GB" altLang="en-US" sz="2000">
                <a:solidFill>
                  <a:srgbClr val="1C1C1C"/>
                </a:solidFill>
                <a:latin typeface="Sassoon Infant Rg" pitchFamily="50" charset="0"/>
              </a:rPr>
              <a:t>Our teacher is not in school today                     he is ill.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GB" altLang="en-US" sz="2000">
                <a:solidFill>
                  <a:srgbClr val="1C1C1C"/>
                </a:solidFill>
                <a:latin typeface="Sassoon Infant Rg" pitchFamily="50" charset="0"/>
              </a:rPr>
              <a:t>Sal revised carefully.                     , she did well in her exams.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68388" y="2965450"/>
            <a:ext cx="1530350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625850" y="4194175"/>
            <a:ext cx="1530350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4602163" y="5426075"/>
            <a:ext cx="1531937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3209925" y="6035675"/>
            <a:ext cx="1531938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4187825" y="4810125"/>
            <a:ext cx="1530350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992188" y="2965450"/>
            <a:ext cx="1606550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As a result of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25850" y="4192588"/>
            <a:ext cx="1530350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Therefore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87825" y="4811713"/>
            <a:ext cx="1530350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as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02163" y="5427663"/>
            <a:ext cx="1531937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because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165475" y="6035675"/>
            <a:ext cx="1601788" cy="4318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Consequently</a:t>
            </a:r>
            <a:endParaRPr lang="en-GB" dirty="0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3263"/>
            <a:ext cx="5889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446088" y="546100"/>
            <a:ext cx="81661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chemeClr val="bg1"/>
                </a:solidFill>
                <a:latin typeface="Twinkl" pitchFamily="2" charset="0"/>
              </a:rPr>
              <a:t>Causal conjunctions are used to explain how things work or why things happen.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17538" y="2038350"/>
            <a:ext cx="6800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I got soaking wet in the rain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because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I didn’t have my umbrella with me.</a:t>
            </a:r>
            <a:endParaRPr lang="en-GB" altLang="en-US" sz="2000">
              <a:solidFill>
                <a:srgbClr val="4B9030"/>
              </a:solidFill>
              <a:latin typeface="Twinkl" pitchFamily="2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17538" y="3533775"/>
            <a:ext cx="596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I didn’t have breakfast today,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so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I am really hungry now!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619125" y="5027613"/>
            <a:ext cx="6800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I am about to walk the dog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hence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my casual clothes and wellingtons.</a:t>
            </a: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29">
            <a:off x="7596188" y="2065338"/>
            <a:ext cx="942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5105400"/>
            <a:ext cx="757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262313"/>
            <a:ext cx="8810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0" y="7826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chemeClr val="bg1"/>
                </a:solidFill>
                <a:latin typeface="Twinkl" pitchFamily="2" charset="0"/>
              </a:rPr>
              <a:t>Causal conjunctions can be: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1188" y="2133600"/>
            <a:ext cx="2470150" cy="3944938"/>
          </a:xfrm>
          <a:prstGeom prst="roundRect">
            <a:avLst/>
          </a:prstGeom>
          <a:noFill/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rgbClr val="5DB33B"/>
                </a:solidFill>
                <a:latin typeface="Twinkl" pitchFamily="2" charset="0"/>
              </a:rPr>
              <a:t>Subordinating conjunctions</a:t>
            </a:r>
          </a:p>
          <a:p>
            <a:pPr algn="ctr">
              <a:defRPr/>
            </a:pPr>
            <a:endParaRPr lang="en-GB" altLang="en-US" sz="2400" dirty="0">
              <a:solidFill>
                <a:srgbClr val="1C1C1C"/>
              </a:solidFill>
              <a:latin typeface="Twinkl" pitchFamily="2" charset="0"/>
            </a:endParaRP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because</a:t>
            </a: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since</a:t>
            </a: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even though</a:t>
            </a: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as</a:t>
            </a: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now that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36925" y="2133600"/>
            <a:ext cx="2470150" cy="3944938"/>
          </a:xfrm>
          <a:prstGeom prst="roundRect">
            <a:avLst/>
          </a:prstGeom>
          <a:noFill/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rgbClr val="5DB33B"/>
                </a:solidFill>
                <a:latin typeface="Twinkl" pitchFamily="2" charset="0"/>
              </a:rPr>
              <a:t>Coordinating conjunctions</a:t>
            </a:r>
          </a:p>
          <a:p>
            <a:pPr algn="ctr">
              <a:defRPr/>
            </a:pPr>
            <a:endParaRPr lang="en-GB" altLang="en-US" sz="2400" b="1" dirty="0">
              <a:solidFill>
                <a:srgbClr val="5DB33B"/>
              </a:solidFill>
              <a:latin typeface="Twinkl" pitchFamily="2" charset="0"/>
            </a:endParaRP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so</a:t>
            </a: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yet</a:t>
            </a:r>
          </a:p>
          <a:p>
            <a:pPr algn="ctr">
              <a:defRPr/>
            </a:pPr>
            <a:endParaRPr lang="en-GB" altLang="en-US" sz="2400" dirty="0">
              <a:solidFill>
                <a:srgbClr val="1C1C1C"/>
              </a:solidFill>
              <a:latin typeface="Twinkl" pitchFamily="2" charset="0"/>
            </a:endParaRPr>
          </a:p>
          <a:p>
            <a:pPr algn="ctr">
              <a:defRPr/>
            </a:pPr>
            <a:endParaRPr lang="en-GB" altLang="en-US" sz="2400" dirty="0">
              <a:solidFill>
                <a:srgbClr val="1C1C1C"/>
              </a:solidFill>
              <a:latin typeface="Twinkl" pitchFamily="2" charset="0"/>
            </a:endParaRPr>
          </a:p>
          <a:p>
            <a:pPr algn="ctr">
              <a:defRPr/>
            </a:pPr>
            <a:endParaRPr lang="en-GB" altLang="en-US" sz="2400" dirty="0">
              <a:solidFill>
                <a:srgbClr val="1C1C1C"/>
              </a:solidFill>
              <a:latin typeface="Twinkl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62663" y="2133600"/>
            <a:ext cx="2470150" cy="3944938"/>
          </a:xfrm>
          <a:prstGeom prst="roundRect">
            <a:avLst/>
          </a:prstGeom>
          <a:noFill/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sz="2400" b="1" dirty="0">
              <a:solidFill>
                <a:srgbClr val="5DB33B"/>
              </a:solidFill>
              <a:latin typeface="Twinkl" pitchFamily="2" charset="0"/>
            </a:endParaRPr>
          </a:p>
          <a:p>
            <a:pPr algn="ctr">
              <a:defRPr/>
            </a:pPr>
            <a:r>
              <a:rPr lang="en-GB" altLang="en-US" sz="2400" b="1" dirty="0">
                <a:solidFill>
                  <a:srgbClr val="5DB33B"/>
                </a:solidFill>
                <a:latin typeface="Twinkl" pitchFamily="2" charset="0"/>
              </a:rPr>
              <a:t>Adverbs/</a:t>
            </a:r>
          </a:p>
          <a:p>
            <a:pPr algn="ctr">
              <a:defRPr/>
            </a:pPr>
            <a:r>
              <a:rPr lang="en-GB" altLang="en-US" sz="2400" b="1" dirty="0">
                <a:solidFill>
                  <a:srgbClr val="5DB33B"/>
                </a:solidFill>
                <a:latin typeface="Twinkl" pitchFamily="2" charset="0"/>
              </a:rPr>
              <a:t>Adverbials</a:t>
            </a:r>
          </a:p>
          <a:p>
            <a:pPr algn="ctr">
              <a:defRPr/>
            </a:pPr>
            <a:endParaRPr lang="en-GB" altLang="en-US" sz="2400" b="1" dirty="0">
              <a:solidFill>
                <a:srgbClr val="5DB33B"/>
              </a:solidFill>
              <a:latin typeface="Twinkl" pitchFamily="2" charset="0"/>
            </a:endParaRP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accordingly</a:t>
            </a: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consequently</a:t>
            </a: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therefore</a:t>
            </a: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hence</a:t>
            </a:r>
          </a:p>
          <a:p>
            <a:pPr algn="ctr">
              <a:defRPr/>
            </a:pPr>
            <a:r>
              <a:rPr lang="en-GB" altLang="en-US" sz="2400" dirty="0">
                <a:solidFill>
                  <a:srgbClr val="1C1C1C"/>
                </a:solidFill>
                <a:latin typeface="Twinkl" pitchFamily="2" charset="0"/>
              </a:rPr>
              <a:t>as a result</a:t>
            </a:r>
          </a:p>
          <a:p>
            <a:pPr algn="ctr">
              <a:defRPr/>
            </a:pPr>
            <a:endParaRPr lang="en-GB" altLang="en-US" sz="2400" dirty="0">
              <a:solidFill>
                <a:srgbClr val="1C1C1C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0" y="782638"/>
            <a:ext cx="914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chemeClr val="bg1"/>
                </a:solidFill>
                <a:latin typeface="Twinkl" pitchFamily="2" charset="0"/>
              </a:rPr>
              <a:t>Top tip: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17538" y="2038350"/>
            <a:ext cx="7502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Use a comma before a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coordinating conjunction 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if it links two independent, complete ‘thoughts’, i.e. clauses with a subject and verb in each.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1C1C1C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For example: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My hamster loved to play,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so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I gave him a spinning wheel.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1C1C1C"/>
              </a:solidFill>
              <a:latin typeface="Twinkl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709863" y="4343400"/>
            <a:ext cx="2962275" cy="1320800"/>
          </a:xfrm>
          <a:prstGeom prst="upArrowCallout">
            <a:avLst>
              <a:gd name="adj1" fmla="val 17424"/>
              <a:gd name="adj2" fmla="val 25000"/>
              <a:gd name="adj3" fmla="val 25000"/>
              <a:gd name="adj4" fmla="val 64977"/>
            </a:avLst>
          </a:prstGeom>
          <a:solidFill>
            <a:srgbClr val="5DB33B"/>
          </a:solidFill>
          <a:ln>
            <a:solidFill>
              <a:srgbClr val="4B9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dirty="0">
                <a:solidFill>
                  <a:schemeClr val="bg1"/>
                </a:solidFill>
                <a:latin typeface="Twinkl" pitchFamily="2" charset="0"/>
              </a:rPr>
              <a:t>Here ‘so’ links two independent clauses.</a:t>
            </a:r>
          </a:p>
        </p:txBody>
      </p:sp>
      <p:pic>
        <p:nvPicPr>
          <p:cNvPr id="819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4935538"/>
            <a:ext cx="16462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446088" y="555625"/>
            <a:ext cx="8166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chemeClr val="bg1"/>
                </a:solidFill>
                <a:latin typeface="Twinkl" pitchFamily="2" charset="0"/>
              </a:rPr>
              <a:t>Causal conjunctions link clauses and can be used in the middle of a sentence.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17538" y="2038350"/>
            <a:ext cx="528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My watch is not broken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even though 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I dropped it onto the floor.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17538" y="3533775"/>
            <a:ext cx="6410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I don’t enjoy TV,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so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I have chosen to read tonight.</a:t>
            </a:r>
          </a:p>
        </p:txBody>
      </p:sp>
      <p:pic>
        <p:nvPicPr>
          <p:cNvPr id="92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539">
            <a:off x="5915025" y="2082800"/>
            <a:ext cx="4508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3533775"/>
            <a:ext cx="10302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0" y="64770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Causal conjunctions can also be used at the beginning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of a sentence to refer to the sentence before.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11188" y="2047875"/>
            <a:ext cx="8007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I dropped my watch on the floor.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Consequently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, it is broken. </a:t>
            </a: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000375"/>
            <a:ext cx="9064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611188" y="2786063"/>
            <a:ext cx="66865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Andy broke his leg recently.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Accordingly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, he is unable to ski at the moment.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1C1C1C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The school heating is not working.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As a result of this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, the building is closed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11188" y="2047875"/>
            <a:ext cx="80073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For example: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1C1C1C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She is going to bed,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so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she won’t be tired tomorrow.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So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she won’t be tired tomorrow, she is going to bed now.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1C1C1C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Dad was late for work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because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he missed the train.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Because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he missed the train, Dad was late for work.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1C1C1C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Tom didn’t eat his sandwich </a:t>
            </a: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as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he wasn’t very hungry.</a:t>
            </a:r>
            <a:br>
              <a:rPr lang="en-GB" altLang="en-US" sz="2400">
                <a:solidFill>
                  <a:srgbClr val="1C1C1C"/>
                </a:solidFill>
                <a:latin typeface="Twinkl" pitchFamily="2" charset="0"/>
              </a:rPr>
            </a:br>
            <a:r>
              <a:rPr lang="en-GB" altLang="en-US" sz="2400" b="1">
                <a:solidFill>
                  <a:srgbClr val="5DB33B"/>
                </a:solidFill>
                <a:latin typeface="Twinkl" pitchFamily="2" charset="0"/>
              </a:rPr>
              <a:t>As</a:t>
            </a:r>
            <a:r>
              <a:rPr lang="en-GB" altLang="en-US" sz="2400">
                <a:solidFill>
                  <a:srgbClr val="1C1C1C"/>
                </a:solidFill>
                <a:latin typeface="Twinkl" pitchFamily="2" charset="0"/>
              </a:rPr>
              <a:t> he wasn’t very hungry, Tom didn’t eat his sandwich.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0" y="682625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500">
                <a:solidFill>
                  <a:schemeClr val="bg1"/>
                </a:solidFill>
                <a:latin typeface="Twinkl" pitchFamily="2" charset="0"/>
              </a:rPr>
              <a:t>Causal </a:t>
            </a:r>
            <a:r>
              <a:rPr lang="en-GB" altLang="en-US">
                <a:solidFill>
                  <a:schemeClr val="bg1"/>
                </a:solidFill>
                <a:latin typeface="Twinkl" pitchFamily="2" charset="0"/>
              </a:rPr>
              <a:t>conjunctions</a:t>
            </a:r>
            <a:r>
              <a:rPr lang="en-GB" altLang="en-US" sz="2500">
                <a:solidFill>
                  <a:schemeClr val="bg1"/>
                </a:solidFill>
                <a:latin typeface="Twinkl" pitchFamily="2" charset="0"/>
              </a:rPr>
              <a:t> which are also conjunctions can be used to link clauses in the middle or at the beginning of a sentence.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5570538"/>
            <a:ext cx="11509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0" y="782638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" pitchFamily="2" charset="0"/>
              </a:rPr>
              <a:t>Using Causal Conjunctions Quiz</a:t>
            </a:r>
          </a:p>
        </p:txBody>
      </p:sp>
      <p:pic>
        <p:nvPicPr>
          <p:cNvPr id="1229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2133600"/>
            <a:ext cx="28829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0" y="782638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" pitchFamily="2" charset="0"/>
              </a:rPr>
              <a:t>Causal Conjunctions can be: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55738" y="2674938"/>
            <a:ext cx="2768600" cy="72072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marL="342900" indent="-342900">
              <a:buFont typeface="+mj-lt"/>
              <a:buAutoNum type="alphaLcParenR"/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Subordinating conjunctions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19663" y="2674938"/>
            <a:ext cx="2768600" cy="72072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marL="342900" indent="-342900">
              <a:buFont typeface="+mj-lt"/>
              <a:buAutoNum type="alphaLcParenR" startAt="2"/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Coordinating conjunctions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55738" y="3949700"/>
            <a:ext cx="2768600" cy="7191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marL="342900" indent="-342900">
              <a:buFont typeface="+mj-lt"/>
              <a:buAutoNum type="alphaLcParenR" startAt="3"/>
              <a:defRPr/>
            </a:pPr>
            <a:r>
              <a:rPr lang="en-GB" altLang="en-US" dirty="0">
                <a:solidFill>
                  <a:srgbClr val="1C1C1C"/>
                </a:solidFill>
                <a:latin typeface="Twinkl" pitchFamily="2" charset="0"/>
              </a:rPr>
              <a:t>adverbs/adverbials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19663" y="3944938"/>
            <a:ext cx="2768600" cy="71913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marL="342900" indent="-342900">
              <a:buFont typeface="+mj-lt"/>
              <a:buAutoNum type="alphaLcParenR" startAt="4"/>
              <a:defRPr/>
            </a:pPr>
            <a:r>
              <a:rPr lang="en-GB" altLang="en-US" dirty="0">
                <a:solidFill>
                  <a:srgbClr val="1C1C1C"/>
                </a:solidFill>
                <a:latin typeface="Sassoon Infant Rg" panose="02000503030000020003" pitchFamily="50" charset="0"/>
              </a:rPr>
              <a:t>all three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4919663" y="3944938"/>
            <a:ext cx="2768600" cy="719137"/>
          </a:xfrm>
          <a:prstGeom prst="roundRect">
            <a:avLst/>
          </a:prstGeom>
          <a:solidFill>
            <a:srgbClr val="92CD31"/>
          </a:solidFill>
          <a:ln w="25400">
            <a:solidFill>
              <a:srgbClr val="5DB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marL="342900" indent="-342900">
              <a:buFont typeface="+mj-lt"/>
              <a:buAutoNum type="alphaLcParenR" startAt="4"/>
              <a:defRPr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all three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499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Calibri Light</vt:lpstr>
      <vt:lpstr>Sassoon Infant Rg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Seaton</dc:creator>
  <cp:lastModifiedBy>Andrea</cp:lastModifiedBy>
  <cp:revision>96</cp:revision>
  <dcterms:created xsi:type="dcterms:W3CDTF">2014-10-03T07:47:39Z</dcterms:created>
  <dcterms:modified xsi:type="dcterms:W3CDTF">2021-02-16T14:30:08Z</dcterms:modified>
</cp:coreProperties>
</file>