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282" r:id="rId2"/>
    <p:sldId id="272" r:id="rId3"/>
    <p:sldId id="295" r:id="rId4"/>
    <p:sldId id="281" r:id="rId5"/>
    <p:sldId id="296" r:id="rId6"/>
    <p:sldId id="297" r:id="rId7"/>
    <p:sldId id="299" r:id="rId8"/>
    <p:sldId id="298" r:id="rId9"/>
    <p:sldId id="300" r:id="rId10"/>
    <p:sldId id="301" r:id="rId11"/>
    <p:sldId id="302" r:id="rId12"/>
    <p:sldId id="303" r:id="rId13"/>
    <p:sldId id="271" r:id="rId14"/>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SF Cartoonist Hand" panose="020B0604020202020204" pitchFamily="2" charset="0"/>
      <p:regular r:id="rId20"/>
      <p:bold r:id="rId21"/>
      <p:italic r:id="rId22"/>
      <p:boldItalic r:id="rId23"/>
    </p:embeddedFont>
    <p:embeddedFont>
      <p:font typeface="Sassoon Infant Rg" panose="02000503030000020003" pitchFamily="50" charset="0"/>
      <p:regular r:id="rId24"/>
      <p:bold r:id="rId25"/>
    </p:embeddedFont>
    <p:embeddedFont>
      <p:font typeface="League Gothic" panose="00000500000000000000" pitchFamily="50" charset="0"/>
      <p:regular r:id="rId26"/>
    </p:embeddedFont>
    <p:embeddedFont>
      <p:font typeface="Bradley Hand ITC" panose="03070402050302030203" pitchFamily="66" charset="0"/>
      <p:regular r:id="rId27"/>
    </p:embeddedFont>
  </p:embeddedFontLst>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BEBE"/>
    <a:srgbClr val="5A8B25"/>
    <a:srgbClr val="FFF3B9"/>
    <a:srgbClr val="00FFFF"/>
    <a:srgbClr val="54EED4"/>
    <a:srgbClr val="00FF00"/>
    <a:srgbClr val="E7FBFF"/>
    <a:srgbClr val="FF9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09" autoAdjust="0"/>
    <p:restoredTop sz="92635" autoAdjust="0"/>
  </p:normalViewPr>
  <p:slideViewPr>
    <p:cSldViewPr>
      <p:cViewPr>
        <p:scale>
          <a:sx n="108" d="100"/>
          <a:sy n="108" d="100"/>
        </p:scale>
        <p:origin x="-24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CC5536B-2077-4979-81D9-BD035B6AC1BC}" type="datetimeFigureOut">
              <a:rPr lang="en-GB"/>
              <a:pPr>
                <a:defRPr/>
              </a:pPr>
              <a:t>17/01/2021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6EEAB1D-FED3-40CC-BDE9-F3A87194FC96}" type="slidenum">
              <a:rPr lang="en-GB" altLang="en-US"/>
              <a:pPr/>
              <a:t>‹#›</a:t>
            </a:fld>
            <a:endParaRPr lang="en-GB" altLang="en-US"/>
          </a:p>
        </p:txBody>
      </p:sp>
    </p:spTree>
    <p:extLst>
      <p:ext uri="{BB962C8B-B14F-4D97-AF65-F5344CB8AC3E}">
        <p14:creationId xmlns:p14="http://schemas.microsoft.com/office/powerpoint/2010/main" val="12066019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A330C0A9-8BA1-4F2B-80D3-47E848BE08ED}" type="slidenum">
              <a:rPr lang="en-GB" altLang="en-US"/>
              <a:pPr/>
              <a:t>2</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78298666-EE44-401B-AEA8-21DE1EE4358B}" type="slidenum">
              <a:rPr lang="en-GB" altLang="en-US"/>
              <a:pPr/>
              <a:t>11</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mj-lt"/>
              <a:buNone/>
            </a:pPr>
            <a:endParaRPr lang="en-GB"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502BF8D7-4C32-410F-A9FE-A23F91410B9C}" type="slidenum">
              <a:rPr lang="en-GB" altLang="en-US"/>
              <a:pPr/>
              <a:t>12</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94B80512-04B1-4C55-92F8-F10E090894DF}" type="slidenum">
              <a:rPr lang="en-GB" altLang="en-US"/>
              <a:pPr/>
              <a:t>13</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6F891198-C50A-48A5-B9FC-9F73A8DB7145}" type="slidenum">
              <a:rPr lang="en-GB" altLang="en-US"/>
              <a:pPr/>
              <a:t>3</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E3D6D62A-058A-4239-ABCC-D032891A2923}" type="slidenum">
              <a:rPr lang="en-GB" altLang="en-US"/>
              <a:pPr/>
              <a:t>4</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6CC881FB-50D1-41CC-A443-9E27F4C4C7D8}" type="slidenum">
              <a:rPr lang="en-GB" altLang="en-US"/>
              <a:pPr/>
              <a:t>5</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6F9A6FBB-2FE4-470A-B35D-1A336C26A945}" type="slidenum">
              <a:rPr lang="en-GB" altLang="en-US"/>
              <a:pPr/>
              <a:t>6</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4E2E0310-ADC5-4102-884C-1260C183067D}" type="slidenum">
              <a:rPr lang="en-GB" altLang="en-US"/>
              <a:pPr/>
              <a:t>7</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D23BF8D9-8550-4B91-87D0-DA2A2AE1B9AC}" type="slidenum">
              <a:rPr lang="en-GB" altLang="en-US"/>
              <a:pPr/>
              <a:t>8</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mj-lt"/>
              <a:buNone/>
            </a:pPr>
            <a:endParaRPr lang="en-GB"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C565EE22-8FD8-4A73-944D-BFEB0664FFDA}" type="slidenum">
              <a:rPr lang="en-GB" altLang="en-US"/>
              <a:pPr/>
              <a:t>9</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fld id="{2768DB44-F069-4A20-9268-47E0769BE25A}" type="slidenum">
              <a:rPr lang="en-GB" altLang="en-US"/>
              <a:pPr/>
              <a:t>10</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610414B-29A0-4634-BD5A-70441A2E4C42}" type="datetimeFigureOut">
              <a:rPr lang="en-GB"/>
              <a:pPr>
                <a:defRPr/>
              </a:pPr>
              <a:t>17/01/2021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916BEBF-D979-47C1-B31E-4EB099DDD9B5}" type="slidenum">
              <a:rPr lang="en-GB" altLang="en-US"/>
              <a:pPr/>
              <a:t>‹#›</a:t>
            </a:fld>
            <a:endParaRPr lang="en-GB" altLang="en-US"/>
          </a:p>
        </p:txBody>
      </p:sp>
    </p:spTree>
    <p:extLst>
      <p:ext uri="{BB962C8B-B14F-4D97-AF65-F5344CB8AC3E}">
        <p14:creationId xmlns:p14="http://schemas.microsoft.com/office/powerpoint/2010/main" val="4000198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E3AC465-6E8B-4D29-B052-69A6080B20EF}" type="datetimeFigureOut">
              <a:rPr lang="en-GB"/>
              <a:pPr>
                <a:defRPr/>
              </a:pPr>
              <a:t>17/01/2021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C866085D-36D3-46B2-8558-E32C87E73903}" type="slidenum">
              <a:rPr lang="en-GB" altLang="en-US"/>
              <a:pPr/>
              <a:t>‹#›</a:t>
            </a:fld>
            <a:endParaRPr lang="en-GB" altLang="en-US"/>
          </a:p>
        </p:txBody>
      </p:sp>
    </p:spTree>
    <p:extLst>
      <p:ext uri="{BB962C8B-B14F-4D97-AF65-F5344CB8AC3E}">
        <p14:creationId xmlns:p14="http://schemas.microsoft.com/office/powerpoint/2010/main" val="2420737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F32996BE-4328-4515-ACE0-B89CE0595D73}" type="datetimeFigureOut">
              <a:rPr lang="en-GB"/>
              <a:pPr>
                <a:defRPr/>
              </a:pPr>
              <a:t>17/01/2021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2F5045E7-6BB2-4259-B8F4-D0E54DA43B8C}" type="slidenum">
              <a:rPr lang="en-GB" altLang="en-US"/>
              <a:pPr/>
              <a:t>‹#›</a:t>
            </a:fld>
            <a:endParaRPr lang="en-GB" altLang="en-US"/>
          </a:p>
        </p:txBody>
      </p:sp>
    </p:spTree>
    <p:extLst>
      <p:ext uri="{BB962C8B-B14F-4D97-AF65-F5344CB8AC3E}">
        <p14:creationId xmlns:p14="http://schemas.microsoft.com/office/powerpoint/2010/main" val="418394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14433482-E0D6-431E-929F-F45EC933B1B7}" type="datetimeFigureOut">
              <a:rPr lang="en-GB"/>
              <a:pPr>
                <a:defRPr/>
              </a:pPr>
              <a:t>17/01/2021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E8E1E50B-5004-4004-A906-A927BC964E8A}" type="slidenum">
              <a:rPr lang="en-GB" altLang="en-US"/>
              <a:pPr/>
              <a:t>‹#›</a:t>
            </a:fld>
            <a:endParaRPr lang="en-GB" altLang="en-US"/>
          </a:p>
        </p:txBody>
      </p:sp>
    </p:spTree>
    <p:extLst>
      <p:ext uri="{BB962C8B-B14F-4D97-AF65-F5344CB8AC3E}">
        <p14:creationId xmlns:p14="http://schemas.microsoft.com/office/powerpoint/2010/main" val="1411962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0D62D5D-BAD9-4D63-BABC-F6A8E7E44C41}" type="datetimeFigureOut">
              <a:rPr lang="en-GB"/>
              <a:pPr>
                <a:defRPr/>
              </a:pPr>
              <a:t>17/01/2021</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7D7DE9FE-6973-460E-9A73-6856FB7818CC}" type="slidenum">
              <a:rPr lang="en-GB" altLang="en-US"/>
              <a:pPr/>
              <a:t>‹#›</a:t>
            </a:fld>
            <a:endParaRPr lang="en-GB" altLang="en-US"/>
          </a:p>
        </p:txBody>
      </p:sp>
    </p:spTree>
    <p:extLst>
      <p:ext uri="{BB962C8B-B14F-4D97-AF65-F5344CB8AC3E}">
        <p14:creationId xmlns:p14="http://schemas.microsoft.com/office/powerpoint/2010/main" val="1742541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C7943C74-3640-4B73-8023-2C20023C7F8B}" type="datetimeFigureOut">
              <a:rPr lang="en-GB"/>
              <a:pPr>
                <a:defRPr/>
              </a:pPr>
              <a:t>17/01/2021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0F5B2E2F-316D-47B3-819F-47AE3B8DB8F3}" type="slidenum">
              <a:rPr lang="en-GB" altLang="en-US"/>
              <a:pPr/>
              <a:t>‹#›</a:t>
            </a:fld>
            <a:endParaRPr lang="en-GB" altLang="en-US"/>
          </a:p>
        </p:txBody>
      </p:sp>
    </p:spTree>
    <p:extLst>
      <p:ext uri="{BB962C8B-B14F-4D97-AF65-F5344CB8AC3E}">
        <p14:creationId xmlns:p14="http://schemas.microsoft.com/office/powerpoint/2010/main" val="2548381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002E0EFB-4A71-4C7A-9CC9-E10100650E6A}" type="datetimeFigureOut">
              <a:rPr lang="en-GB"/>
              <a:pPr>
                <a:defRPr/>
              </a:pPr>
              <a:t>17/01/2021</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856B303B-A9D6-48CD-B987-217D32BF60B5}" type="slidenum">
              <a:rPr lang="en-GB" altLang="en-US"/>
              <a:pPr/>
              <a:t>‹#›</a:t>
            </a:fld>
            <a:endParaRPr lang="en-GB" altLang="en-US"/>
          </a:p>
        </p:txBody>
      </p:sp>
    </p:spTree>
    <p:extLst>
      <p:ext uri="{BB962C8B-B14F-4D97-AF65-F5344CB8AC3E}">
        <p14:creationId xmlns:p14="http://schemas.microsoft.com/office/powerpoint/2010/main" val="717050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FD3496D6-3010-41E4-8CAE-27F3ADA2D392}" type="datetimeFigureOut">
              <a:rPr lang="en-GB"/>
              <a:pPr>
                <a:defRPr/>
              </a:pPr>
              <a:t>17/01/2021</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F860A89E-5542-4586-830A-AD99C7ED5EC0}" type="slidenum">
              <a:rPr lang="en-GB" altLang="en-US"/>
              <a:pPr/>
              <a:t>‹#›</a:t>
            </a:fld>
            <a:endParaRPr lang="en-GB" altLang="en-US"/>
          </a:p>
        </p:txBody>
      </p:sp>
    </p:spTree>
    <p:extLst>
      <p:ext uri="{BB962C8B-B14F-4D97-AF65-F5344CB8AC3E}">
        <p14:creationId xmlns:p14="http://schemas.microsoft.com/office/powerpoint/2010/main" val="824746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55120D-44ED-454A-83D3-5E11C1F9F20E}" type="datetimeFigureOut">
              <a:rPr lang="en-GB"/>
              <a:pPr>
                <a:defRPr/>
              </a:pPr>
              <a:t>17/01/2021</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fld id="{280DCA10-A922-4C45-867E-67989AB86DB2}" type="slidenum">
              <a:rPr lang="en-GB" altLang="en-US"/>
              <a:pPr/>
              <a:t>‹#›</a:t>
            </a:fld>
            <a:endParaRPr lang="en-GB" altLang="en-US"/>
          </a:p>
        </p:txBody>
      </p:sp>
    </p:spTree>
    <p:extLst>
      <p:ext uri="{BB962C8B-B14F-4D97-AF65-F5344CB8AC3E}">
        <p14:creationId xmlns:p14="http://schemas.microsoft.com/office/powerpoint/2010/main" val="2871273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861F177-6EAB-447F-9B4A-FBBEECE563D4}" type="datetimeFigureOut">
              <a:rPr lang="en-GB"/>
              <a:pPr>
                <a:defRPr/>
              </a:pPr>
              <a:t>17/01/2021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489612DA-5E8B-4BBA-B4F2-0FD79FCAB602}" type="slidenum">
              <a:rPr lang="en-GB" altLang="en-US"/>
              <a:pPr/>
              <a:t>‹#›</a:t>
            </a:fld>
            <a:endParaRPr lang="en-GB" altLang="en-US"/>
          </a:p>
        </p:txBody>
      </p:sp>
    </p:spTree>
    <p:extLst>
      <p:ext uri="{BB962C8B-B14F-4D97-AF65-F5344CB8AC3E}">
        <p14:creationId xmlns:p14="http://schemas.microsoft.com/office/powerpoint/2010/main" val="2560247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816EDDC-DA0C-42F2-B5BE-76A6F78AB3CF}" type="datetimeFigureOut">
              <a:rPr lang="en-GB"/>
              <a:pPr>
                <a:defRPr/>
              </a:pPr>
              <a:t>17/01/2021</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552FDC55-25CA-40B6-8E76-123ACFAC459F}" type="slidenum">
              <a:rPr lang="en-GB" altLang="en-US"/>
              <a:pPr/>
              <a:t>‹#›</a:t>
            </a:fld>
            <a:endParaRPr lang="en-GB" altLang="en-US"/>
          </a:p>
        </p:txBody>
      </p:sp>
    </p:spTree>
    <p:extLst>
      <p:ext uri="{BB962C8B-B14F-4D97-AF65-F5344CB8AC3E}">
        <p14:creationId xmlns:p14="http://schemas.microsoft.com/office/powerpoint/2010/main" val="969948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4EED4"/>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D95107F-19C0-400C-94D2-A0C908B361C8}" type="datetimeFigureOut">
              <a:rPr lang="en-GB"/>
              <a:pPr>
                <a:defRPr/>
              </a:pPr>
              <a:t>17/01/2021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0F856B7-F9F0-4CBA-84F2-5B1DFA8E6E1C}"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800" y="387350"/>
            <a:ext cx="8280400" cy="6083300"/>
          </a:xfrm>
          <a:prstGeom prst="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5" name="TextBox 3"/>
          <p:cNvSpPr txBox="1">
            <a:spLocks noChangeArrowheads="1"/>
          </p:cNvSpPr>
          <p:nvPr/>
        </p:nvSpPr>
        <p:spPr bwMode="auto">
          <a:xfrm>
            <a:off x="1116013" y="620713"/>
            <a:ext cx="70215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GB" altLang="en-US" sz="6600">
                <a:latin typeface="League Gothic" pitchFamily="50" charset="0"/>
                <a:cs typeface="Arial" pitchFamily="34" charset="0"/>
              </a:rPr>
              <a:t>Let’s Keep to the Point!</a:t>
            </a:r>
          </a:p>
        </p:txBody>
      </p:sp>
      <p:sp>
        <p:nvSpPr>
          <p:cNvPr id="3076" name="TextBox 5"/>
          <p:cNvSpPr txBox="1">
            <a:spLocks noChangeArrowheads="1"/>
          </p:cNvSpPr>
          <p:nvPr/>
        </p:nvSpPr>
        <p:spPr bwMode="auto">
          <a:xfrm>
            <a:off x="1403350" y="5661025"/>
            <a:ext cx="612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GB" altLang="en-US" sz="2000">
                <a:latin typeface="Sassoon Infant Rg" pitchFamily="50" charset="0"/>
                <a:cs typeface="Arial" pitchFamily="34" charset="0"/>
              </a:rPr>
              <a:t>An informative PowerPoint about </a:t>
            </a:r>
            <a:br>
              <a:rPr lang="en-GB" altLang="en-US" sz="2000">
                <a:latin typeface="Sassoon Infant Rg" pitchFamily="50" charset="0"/>
                <a:cs typeface="Arial" pitchFamily="34" charset="0"/>
              </a:rPr>
            </a:br>
            <a:r>
              <a:rPr lang="en-GB" altLang="en-US" sz="2000">
                <a:latin typeface="Sassoon Infant Rg" pitchFamily="50" charset="0"/>
                <a:cs typeface="Arial" pitchFamily="34" charset="0"/>
              </a:rPr>
              <a:t>punctuating bullet points consistently</a:t>
            </a:r>
          </a:p>
        </p:txBody>
      </p:sp>
      <p:pic>
        <p:nvPicPr>
          <p:cNvPr id="3077"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25" y="6562725"/>
            <a:ext cx="8810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4400" y="1987550"/>
            <a:ext cx="2235200"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800" y="415925"/>
            <a:ext cx="8280400" cy="6084888"/>
          </a:xfrm>
          <a:prstGeom prst="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7" name="TextBox 3"/>
          <p:cNvSpPr txBox="1">
            <a:spLocks noChangeArrowheads="1"/>
          </p:cNvSpPr>
          <p:nvPr/>
        </p:nvSpPr>
        <p:spPr bwMode="auto">
          <a:xfrm>
            <a:off x="1044575" y="639763"/>
            <a:ext cx="72358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GB" altLang="en-US" sz="4400">
                <a:latin typeface="League Gothic" pitchFamily="50" charset="0"/>
                <a:cs typeface="Arial" pitchFamily="34" charset="0"/>
              </a:rPr>
              <a:t>Just taking notes?</a:t>
            </a:r>
          </a:p>
        </p:txBody>
      </p:sp>
      <p:sp>
        <p:nvSpPr>
          <p:cNvPr id="11268" name="TextBox 5"/>
          <p:cNvSpPr txBox="1">
            <a:spLocks noChangeArrowheads="1"/>
          </p:cNvSpPr>
          <p:nvPr/>
        </p:nvSpPr>
        <p:spPr bwMode="auto">
          <a:xfrm>
            <a:off x="863600" y="1524000"/>
            <a:ext cx="7416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GB" altLang="en-US" sz="2000">
                <a:latin typeface="Sassoon Infant Rg" pitchFamily="50" charset="0"/>
                <a:cs typeface="Arial" pitchFamily="34" charset="0"/>
              </a:rPr>
              <a:t>Bullet points are great for keeping your notes separate when you are researching a topic.  If a set of points are just being jotted down for your own reference, you don’t need to worry about grammar, spelling and punctuation; it’s only your notebook after all!</a:t>
            </a:r>
          </a:p>
        </p:txBody>
      </p:sp>
      <p:sp>
        <p:nvSpPr>
          <p:cNvPr id="7" name="Text Box 2"/>
          <p:cNvSpPr txBox="1">
            <a:spLocks noChangeArrowheads="1"/>
          </p:cNvSpPr>
          <p:nvPr/>
        </p:nvSpPr>
        <p:spPr bwMode="auto">
          <a:xfrm rot="355077">
            <a:off x="2630488" y="3567113"/>
            <a:ext cx="4333875" cy="2216150"/>
          </a:xfrm>
          <a:prstGeom prst="rect">
            <a:avLst/>
          </a:prstGeom>
          <a:solidFill>
            <a:srgbClr val="92D050"/>
          </a:solidFill>
          <a:ln w="28575">
            <a:solidFill>
              <a:srgbClr val="7030A0"/>
            </a:solidFill>
            <a:miter lim="800000"/>
            <a:headEnd/>
            <a:tailEnd/>
          </a:ln>
        </p:spPr>
        <p:txBody>
          <a:bodyPr>
            <a:spAutoFit/>
          </a:bodyPr>
          <a:lstStyle/>
          <a:p>
            <a:pPr>
              <a:lnSpc>
                <a:spcPct val="115000"/>
              </a:lnSpc>
              <a:spcAft>
                <a:spcPts val="0"/>
              </a:spcAft>
              <a:defRPr/>
            </a:pPr>
            <a:r>
              <a:rPr lang="en-GB" sz="2000" dirty="0">
                <a:latin typeface="SF Cartoonist Hand" panose="02000506000000020003" pitchFamily="2" charset="0"/>
                <a:ea typeface="Calibri"/>
                <a:cs typeface="Times New Roman"/>
              </a:rPr>
              <a:t>Elephants</a:t>
            </a:r>
          </a:p>
          <a:p>
            <a:pPr marL="342900" indent="-342900">
              <a:lnSpc>
                <a:spcPct val="115000"/>
              </a:lnSpc>
              <a:spcAft>
                <a:spcPts val="0"/>
              </a:spcAft>
              <a:buFont typeface="Wingdings" panose="05000000000000000000" pitchFamily="2" charset="2"/>
              <a:buChar char="§"/>
              <a:defRPr/>
            </a:pPr>
            <a:r>
              <a:rPr lang="en-GB" sz="2000" dirty="0">
                <a:latin typeface="SF Cartoonist Hand" panose="02000506000000020003" pitchFamily="2" charset="0"/>
                <a:ea typeface="Calibri"/>
                <a:cs typeface="Times New Roman"/>
              </a:rPr>
              <a:t>biggest land mammals</a:t>
            </a:r>
          </a:p>
          <a:p>
            <a:pPr marL="342900" indent="-342900">
              <a:lnSpc>
                <a:spcPct val="115000"/>
              </a:lnSpc>
              <a:spcAft>
                <a:spcPts val="0"/>
              </a:spcAft>
              <a:buFont typeface="Wingdings" panose="05000000000000000000" pitchFamily="2" charset="2"/>
              <a:buChar char="§"/>
              <a:defRPr/>
            </a:pPr>
            <a:r>
              <a:rPr lang="en-GB" sz="2000" dirty="0">
                <a:latin typeface="SF Cartoonist Hand" panose="02000506000000020003" pitchFamily="2" charset="0"/>
                <a:ea typeface="Calibri"/>
                <a:cs typeface="Times New Roman"/>
              </a:rPr>
              <a:t>weigh &gt; car</a:t>
            </a:r>
          </a:p>
          <a:p>
            <a:pPr marL="342900" indent="-342900">
              <a:lnSpc>
                <a:spcPct val="115000"/>
              </a:lnSpc>
              <a:spcAft>
                <a:spcPts val="0"/>
              </a:spcAft>
              <a:buFont typeface="Wingdings" panose="05000000000000000000" pitchFamily="2" charset="2"/>
              <a:buChar char="§"/>
              <a:defRPr/>
            </a:pPr>
            <a:r>
              <a:rPr lang="en-GB" sz="2000" dirty="0">
                <a:latin typeface="SF Cartoonist Hand" panose="02000506000000020003" pitchFamily="2" charset="0"/>
                <a:ea typeface="Calibri"/>
                <a:cs typeface="Times New Roman"/>
              </a:rPr>
              <a:t>African </a:t>
            </a:r>
            <a:r>
              <a:rPr lang="en-GB" sz="2000" dirty="0" err="1">
                <a:latin typeface="SF Cartoonist Hand" panose="02000506000000020003" pitchFamily="2" charset="0"/>
                <a:ea typeface="Calibri"/>
                <a:cs typeface="Times New Roman"/>
              </a:rPr>
              <a:t>ele</a:t>
            </a:r>
            <a:r>
              <a:rPr lang="en-GB" sz="2000" dirty="0">
                <a:latin typeface="SF Cartoonist Hand" panose="02000506000000020003" pitchFamily="2" charset="0"/>
                <a:ea typeface="Calibri"/>
                <a:cs typeface="Times New Roman"/>
              </a:rPr>
              <a:t> bigger than Asian</a:t>
            </a:r>
          </a:p>
          <a:p>
            <a:pPr marL="342900" indent="-342900">
              <a:lnSpc>
                <a:spcPct val="115000"/>
              </a:lnSpc>
              <a:spcAft>
                <a:spcPts val="0"/>
              </a:spcAft>
              <a:buFont typeface="Wingdings" panose="05000000000000000000" pitchFamily="2" charset="2"/>
              <a:buChar char="§"/>
              <a:defRPr/>
            </a:pPr>
            <a:r>
              <a:rPr lang="en-GB" sz="2000" dirty="0">
                <a:latin typeface="SF Cartoonist Hand" panose="02000506000000020003" pitchFamily="2" charset="0"/>
                <a:ea typeface="Calibri"/>
                <a:cs typeface="Times New Roman"/>
              </a:rPr>
              <a:t>trunk = nose</a:t>
            </a:r>
          </a:p>
          <a:p>
            <a:pPr marL="342900" indent="-342900">
              <a:lnSpc>
                <a:spcPct val="115000"/>
              </a:lnSpc>
              <a:spcAft>
                <a:spcPts val="1000"/>
              </a:spcAft>
              <a:buFont typeface="Wingdings" panose="05000000000000000000" pitchFamily="2" charset="2"/>
              <a:buChar char="§"/>
              <a:defRPr/>
            </a:pPr>
            <a:r>
              <a:rPr lang="en-GB" sz="2000" dirty="0">
                <a:latin typeface="SF Cartoonist Hand" panose="02000506000000020003" pitchFamily="2" charset="0"/>
                <a:ea typeface="Calibri"/>
                <a:cs typeface="Times New Roman"/>
              </a:rPr>
              <a:t>tusks = v long teeth</a:t>
            </a:r>
          </a:p>
        </p:txBody>
      </p:sp>
      <p:pic>
        <p:nvPicPr>
          <p:cNvPr id="20486"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6562725"/>
            <a:ext cx="8810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500"/>
                                        <p:tgtEl>
                                          <p:spTgt spid="11267"/>
                                        </p:tgtEl>
                                      </p:cBhvr>
                                    </p:animEffect>
                                  </p:childTnLst>
                                </p:cTn>
                              </p:par>
                            </p:childTnLst>
                          </p:cTn>
                        </p:par>
                        <p:par>
                          <p:cTn id="8" fill="hold" nodeType="afterGroup">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11268"/>
                                        </p:tgtEl>
                                        <p:attrNameLst>
                                          <p:attrName>style.visibility</p:attrName>
                                        </p:attrNameLst>
                                      </p:cBhvr>
                                      <p:to>
                                        <p:strVal val="visible"/>
                                      </p:to>
                                    </p:set>
                                    <p:animEffect transition="in" filter="fade">
                                      <p:cBhvr>
                                        <p:cTn id="11" dur="500"/>
                                        <p:tgtEl>
                                          <p:spTgt spid="11268"/>
                                        </p:tgtEl>
                                      </p:cBhvr>
                                    </p:animEffect>
                                  </p:childTnLst>
                                </p:cTn>
                              </p:par>
                            </p:childTnLst>
                          </p:cTn>
                        </p:par>
                        <p:par>
                          <p:cTn id="12" fill="hold" nodeType="afterGroup">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8"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800" y="368300"/>
            <a:ext cx="8280400" cy="6084888"/>
          </a:xfrm>
          <a:prstGeom prst="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2531" name="TextBox 3"/>
          <p:cNvSpPr txBox="1">
            <a:spLocks noChangeArrowheads="1"/>
          </p:cNvSpPr>
          <p:nvPr/>
        </p:nvSpPr>
        <p:spPr bwMode="auto">
          <a:xfrm>
            <a:off x="1042988" y="738188"/>
            <a:ext cx="72358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GB" altLang="en-US" sz="4400">
                <a:latin typeface="League Gothic" pitchFamily="50" charset="0"/>
                <a:cs typeface="Arial" pitchFamily="34" charset="0"/>
              </a:rPr>
              <a:t>Your turn!</a:t>
            </a:r>
          </a:p>
        </p:txBody>
      </p:sp>
      <p:sp>
        <p:nvSpPr>
          <p:cNvPr id="22532" name="TextBox 5"/>
          <p:cNvSpPr txBox="1">
            <a:spLocks noChangeArrowheads="1"/>
          </p:cNvSpPr>
          <p:nvPr/>
        </p:nvSpPr>
        <p:spPr bwMode="auto">
          <a:xfrm>
            <a:off x="863600" y="1773238"/>
            <a:ext cx="7416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GB" altLang="en-US" sz="2800">
                <a:latin typeface="Sassoon Infant Rg" pitchFamily="50" charset="0"/>
                <a:cs typeface="Arial" pitchFamily="34" charset="0"/>
              </a:rPr>
              <a:t>Look at the lists you’ve been given.  Can you decide what sort of punctuation </a:t>
            </a:r>
          </a:p>
          <a:p>
            <a:pPr algn="ctr">
              <a:spcBef>
                <a:spcPct val="0"/>
              </a:spcBef>
              <a:buFontTx/>
              <a:buNone/>
            </a:pPr>
            <a:r>
              <a:rPr lang="en-GB" altLang="en-US" sz="2800">
                <a:latin typeface="Sassoon Infant Rg" pitchFamily="50" charset="0"/>
                <a:cs typeface="Arial" pitchFamily="34" charset="0"/>
              </a:rPr>
              <a:t>(if any) each list needs?</a:t>
            </a:r>
          </a:p>
        </p:txBody>
      </p:sp>
      <p:pic>
        <p:nvPicPr>
          <p:cNvPr id="22533"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6562725"/>
            <a:ext cx="8810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800" y="415925"/>
            <a:ext cx="8280400" cy="6084888"/>
          </a:xfrm>
          <a:prstGeom prst="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15" name="TextBox 3"/>
          <p:cNvSpPr txBox="1">
            <a:spLocks noChangeArrowheads="1"/>
          </p:cNvSpPr>
          <p:nvPr/>
        </p:nvSpPr>
        <p:spPr bwMode="auto">
          <a:xfrm>
            <a:off x="1020763" y="601663"/>
            <a:ext cx="72358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GB" altLang="en-US" sz="4400">
                <a:latin typeface="League Gothic" pitchFamily="50" charset="0"/>
                <a:cs typeface="Arial" pitchFamily="34" charset="0"/>
              </a:rPr>
              <a:t>Plenary</a:t>
            </a:r>
          </a:p>
        </p:txBody>
      </p:sp>
      <p:sp>
        <p:nvSpPr>
          <p:cNvPr id="13316" name="TextBox 5"/>
          <p:cNvSpPr txBox="1">
            <a:spLocks noChangeArrowheads="1"/>
          </p:cNvSpPr>
          <p:nvPr/>
        </p:nvSpPr>
        <p:spPr bwMode="auto">
          <a:xfrm>
            <a:off x="900113" y="1468438"/>
            <a:ext cx="74168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GB" altLang="en-US" sz="2800">
                <a:latin typeface="Sassoon Infant Rg" pitchFamily="50" charset="0"/>
                <a:cs typeface="Arial" pitchFamily="34" charset="0"/>
              </a:rPr>
              <a:t>What have we learned about punctuating bullet points?</a:t>
            </a:r>
          </a:p>
        </p:txBody>
      </p:sp>
      <p:sp>
        <p:nvSpPr>
          <p:cNvPr id="6" name="TextBox 5"/>
          <p:cNvSpPr txBox="1">
            <a:spLocks noChangeArrowheads="1"/>
          </p:cNvSpPr>
          <p:nvPr/>
        </p:nvSpPr>
        <p:spPr bwMode="auto">
          <a:xfrm>
            <a:off x="930275" y="2511425"/>
            <a:ext cx="7416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marL="457200" indent="-457200">
              <a:spcBef>
                <a:spcPct val="0"/>
              </a:spcBef>
              <a:defRPr/>
            </a:pPr>
            <a:r>
              <a:rPr lang="en-GB" altLang="en-US" sz="2400" dirty="0">
                <a:latin typeface="Sassoon Infant Rg" panose="02000503030000020003" pitchFamily="50" charset="0"/>
                <a:cs typeface="Arial" charset="0"/>
              </a:rPr>
              <a:t>When bullet points mark a list of </a:t>
            </a:r>
            <a:r>
              <a:rPr lang="en-GB" altLang="en-US" sz="2400" b="1" dirty="0">
                <a:latin typeface="Sassoon Infant Rg" panose="02000503030000020003" pitchFamily="50" charset="0"/>
                <a:cs typeface="Arial" charset="0"/>
              </a:rPr>
              <a:t>statements</a:t>
            </a:r>
            <a:r>
              <a:rPr lang="en-GB" altLang="en-US" sz="2400" dirty="0">
                <a:latin typeface="Sassoon Infant Rg" panose="02000503030000020003" pitchFamily="50" charset="0"/>
                <a:cs typeface="Arial" charset="0"/>
              </a:rPr>
              <a:t>, we use capital letters and full stops.</a:t>
            </a:r>
          </a:p>
          <a:p>
            <a:pPr marL="457200" indent="-457200">
              <a:spcBef>
                <a:spcPct val="0"/>
              </a:spcBef>
              <a:defRPr/>
            </a:pPr>
            <a:r>
              <a:rPr lang="en-GB" altLang="en-US" sz="2400" dirty="0">
                <a:latin typeface="Sassoon Infant Rg" panose="02000503030000020003" pitchFamily="50" charset="0"/>
                <a:cs typeface="Arial" charset="0"/>
              </a:rPr>
              <a:t>If the list is a set of </a:t>
            </a:r>
            <a:r>
              <a:rPr lang="en-GB" altLang="en-US" sz="2400" b="1" dirty="0">
                <a:latin typeface="Sassoon Infant Rg" panose="02000503030000020003" pitchFamily="50" charset="0"/>
                <a:cs typeface="Arial" charset="0"/>
              </a:rPr>
              <a:t>questions</a:t>
            </a:r>
            <a:r>
              <a:rPr lang="en-GB" altLang="en-US" sz="2400" dirty="0">
                <a:latin typeface="Sassoon Infant Rg" panose="02000503030000020003" pitchFamily="50" charset="0"/>
                <a:cs typeface="Arial" charset="0"/>
              </a:rPr>
              <a:t>, we use capital letters and question marks.</a:t>
            </a:r>
          </a:p>
          <a:p>
            <a:pPr marL="457200" indent="-457200">
              <a:spcBef>
                <a:spcPct val="0"/>
              </a:spcBef>
              <a:defRPr/>
            </a:pPr>
            <a:r>
              <a:rPr lang="en-GB" altLang="en-US" sz="2400" b="1" dirty="0">
                <a:latin typeface="Sassoon Infant Rg" panose="02000503030000020003" pitchFamily="50" charset="0"/>
                <a:cs typeface="Arial" charset="0"/>
              </a:rPr>
              <a:t>Proper nouns</a:t>
            </a:r>
            <a:r>
              <a:rPr lang="en-GB" altLang="en-US" sz="2400" dirty="0">
                <a:latin typeface="Sassoon Infant Rg" panose="02000503030000020003" pitchFamily="50" charset="0"/>
                <a:cs typeface="Arial" charset="0"/>
              </a:rPr>
              <a:t> always need capital letters.</a:t>
            </a:r>
          </a:p>
          <a:p>
            <a:pPr marL="457200" indent="-457200">
              <a:spcBef>
                <a:spcPct val="0"/>
              </a:spcBef>
              <a:defRPr/>
            </a:pPr>
            <a:r>
              <a:rPr lang="en-GB" altLang="en-US" sz="2400" dirty="0">
                <a:latin typeface="Sassoon Infant Rg" panose="02000503030000020003" pitchFamily="50" charset="0"/>
                <a:cs typeface="Arial" charset="0"/>
              </a:rPr>
              <a:t>Lists of </a:t>
            </a:r>
            <a:r>
              <a:rPr lang="en-GB" altLang="en-US" sz="2400" b="1" dirty="0">
                <a:latin typeface="Sassoon Infant Rg" panose="02000503030000020003" pitchFamily="50" charset="0"/>
                <a:cs typeface="Arial" charset="0"/>
              </a:rPr>
              <a:t>items</a:t>
            </a:r>
            <a:r>
              <a:rPr lang="en-GB" altLang="en-US" sz="2400" dirty="0">
                <a:latin typeface="Sassoon Infant Rg" panose="02000503030000020003" pitchFamily="50" charset="0"/>
                <a:cs typeface="Arial" charset="0"/>
              </a:rPr>
              <a:t> can have:</a:t>
            </a:r>
          </a:p>
          <a:p>
            <a:pPr marL="1200150" lvl="1" indent="-457200">
              <a:spcBef>
                <a:spcPct val="0"/>
              </a:spcBef>
              <a:defRPr/>
            </a:pPr>
            <a:r>
              <a:rPr lang="en-GB" altLang="en-US" sz="2000" dirty="0">
                <a:latin typeface="Sassoon Infant Rg" panose="02000503030000020003" pitchFamily="50" charset="0"/>
                <a:cs typeface="Arial" charset="0"/>
              </a:rPr>
              <a:t>no punctuation at all;</a:t>
            </a:r>
          </a:p>
          <a:p>
            <a:pPr lvl="1" indent="0">
              <a:spcBef>
                <a:spcPct val="0"/>
              </a:spcBef>
              <a:buFont typeface="Arial" charset="0"/>
              <a:buNone/>
              <a:defRPr/>
            </a:pPr>
            <a:r>
              <a:rPr lang="en-GB" altLang="en-US" sz="2000" b="1" dirty="0">
                <a:latin typeface="Sassoon Infant Rg" panose="02000503030000020003" pitchFamily="50" charset="0"/>
                <a:cs typeface="Arial" charset="0"/>
              </a:rPr>
              <a:t>OR</a:t>
            </a:r>
          </a:p>
          <a:p>
            <a:pPr marL="1200150" lvl="1" indent="-457200">
              <a:spcBef>
                <a:spcPct val="0"/>
              </a:spcBef>
              <a:defRPr/>
            </a:pPr>
            <a:r>
              <a:rPr lang="en-GB" altLang="en-US" sz="2000" dirty="0">
                <a:latin typeface="Sassoon Infant Rg" panose="02000503030000020003" pitchFamily="50" charset="0"/>
                <a:cs typeface="Arial" charset="0"/>
              </a:rPr>
              <a:t>colon, semi-colons and full stop.</a:t>
            </a:r>
          </a:p>
          <a:p>
            <a:pPr marL="457200" indent="-457200">
              <a:spcBef>
                <a:spcPct val="0"/>
              </a:spcBef>
              <a:defRPr/>
            </a:pPr>
            <a:r>
              <a:rPr lang="en-GB" altLang="en-US" sz="2400" b="1" dirty="0">
                <a:solidFill>
                  <a:srgbClr val="FF0000"/>
                </a:solidFill>
                <a:latin typeface="Sassoon Infant Rg" panose="02000503030000020003" pitchFamily="50" charset="0"/>
                <a:cs typeface="Arial" charset="0"/>
              </a:rPr>
              <a:t>BE CONSISTENT!</a:t>
            </a:r>
          </a:p>
        </p:txBody>
      </p:sp>
      <p:pic>
        <p:nvPicPr>
          <p:cNvPr id="24582"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6562725"/>
            <a:ext cx="8810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fade">
                                      <p:cBhvr>
                                        <p:cTn id="7" dur="500"/>
                                        <p:tgtEl>
                                          <p:spTgt spid="13315"/>
                                        </p:tgtEl>
                                      </p:cBhvr>
                                    </p:animEffect>
                                  </p:childTnLst>
                                </p:cTn>
                              </p:par>
                            </p:childTnLst>
                          </p:cTn>
                        </p:par>
                        <p:par>
                          <p:cTn id="8" fill="hold" nodeType="afterGroup">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13316"/>
                                        </p:tgtEl>
                                        <p:attrNameLst>
                                          <p:attrName>style.visibility</p:attrName>
                                        </p:attrNameLst>
                                      </p:cBhvr>
                                      <p:to>
                                        <p:strVal val="visible"/>
                                      </p:to>
                                    </p:set>
                                    <p:animEffect transition="in" filter="fade">
                                      <p:cBhvr>
                                        <p:cTn id="11" dur="500"/>
                                        <p:tgtEl>
                                          <p:spTgt spid="13316"/>
                                        </p:tgtEl>
                                      </p:cBhvr>
                                    </p:animEffect>
                                  </p:childTnLst>
                                </p:cTn>
                              </p:par>
                            </p:childTnLst>
                          </p:cTn>
                        </p:par>
                        <p:par>
                          <p:cTn id="12" fill="hold" nodeType="afterGroup">
                            <p:stCondLst>
                              <p:cond delay="1250"/>
                            </p:stCondLst>
                            <p:childTnLst>
                              <p:par>
                                <p:cTn id="13" presetID="10" presetClass="entr" presetSubtype="0" fill="hold" nodeType="afterEffect">
                                  <p:stCondLst>
                                    <p:cond delay="25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par>
                          <p:cTn id="16" fill="hold" nodeType="afterGroup">
                            <p:stCondLst>
                              <p:cond delay="2000"/>
                            </p:stCondLst>
                            <p:childTnLst>
                              <p:par>
                                <p:cTn id="17" presetID="10" presetClass="entr" presetSubtype="0" fill="hold" nodeType="afterEffect">
                                  <p:stCondLst>
                                    <p:cond delay="25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childTnLst>
                          </p:cTn>
                        </p:par>
                        <p:par>
                          <p:cTn id="20" fill="hold" nodeType="afterGroup">
                            <p:stCondLst>
                              <p:cond delay="2750"/>
                            </p:stCondLst>
                            <p:childTnLst>
                              <p:par>
                                <p:cTn id="21" presetID="10" presetClass="entr" presetSubtype="0" fill="hold" nodeType="afterEffect">
                                  <p:stCondLst>
                                    <p:cond delay="25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fade">
                                      <p:cBhvr>
                                        <p:cTn id="23" dur="500"/>
                                        <p:tgtEl>
                                          <p:spTgt spid="6">
                                            <p:txEl>
                                              <p:pRg st="2" end="2"/>
                                            </p:txEl>
                                          </p:spTgt>
                                        </p:tgtEl>
                                      </p:cBhvr>
                                    </p:animEffect>
                                  </p:childTnLst>
                                </p:cTn>
                              </p:par>
                            </p:childTnLst>
                          </p:cTn>
                        </p:par>
                        <p:par>
                          <p:cTn id="24" fill="hold" nodeType="afterGroup">
                            <p:stCondLst>
                              <p:cond delay="3500"/>
                            </p:stCondLst>
                            <p:childTnLst>
                              <p:par>
                                <p:cTn id="25" presetID="10" presetClass="entr" presetSubtype="0" fill="hold"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par>
                          <p:cTn id="28" fill="hold" nodeType="afterGroup">
                            <p:stCondLst>
                              <p:cond delay="4000"/>
                            </p:stCondLst>
                            <p:childTnLst>
                              <p:par>
                                <p:cTn id="29" presetID="10" presetClass="entr" presetSubtype="0" fill="hold" nodeType="afterEffect">
                                  <p:stCondLst>
                                    <p:cond delay="25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500"/>
                                        <p:tgtEl>
                                          <p:spTgt spid="6">
                                            <p:txEl>
                                              <p:pRg st="4" end="4"/>
                                            </p:txEl>
                                          </p:spTgt>
                                        </p:tgtEl>
                                      </p:cBhvr>
                                    </p:animEffect>
                                  </p:childTnLst>
                                </p:cTn>
                              </p:par>
                            </p:childTnLst>
                          </p:cTn>
                        </p:par>
                        <p:par>
                          <p:cTn id="32" fill="hold" nodeType="afterGroup">
                            <p:stCondLst>
                              <p:cond delay="4750"/>
                            </p:stCondLst>
                            <p:childTnLst>
                              <p:par>
                                <p:cTn id="33" presetID="10" presetClass="entr" presetSubtype="0" fill="hold" nodeType="afterEffect">
                                  <p:stCondLst>
                                    <p:cond delay="25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500"/>
                                        <p:tgtEl>
                                          <p:spTgt spid="6">
                                            <p:txEl>
                                              <p:pRg st="5" end="5"/>
                                            </p:txEl>
                                          </p:spTgt>
                                        </p:tgtEl>
                                      </p:cBhvr>
                                    </p:animEffect>
                                  </p:childTnLst>
                                </p:cTn>
                              </p:par>
                            </p:childTnLst>
                          </p:cTn>
                        </p:par>
                        <p:par>
                          <p:cTn id="36" fill="hold" nodeType="afterGroup">
                            <p:stCondLst>
                              <p:cond delay="5500"/>
                            </p:stCondLst>
                            <p:childTnLst>
                              <p:par>
                                <p:cTn id="37" presetID="10" presetClass="entr" presetSubtype="0" fill="hold" nodeType="afterEffect">
                                  <p:stCondLst>
                                    <p:cond delay="250"/>
                                  </p:stCondLst>
                                  <p:childTnLst>
                                    <p:set>
                                      <p:cBhvr>
                                        <p:cTn id="38" dur="1" fill="hold">
                                          <p:stCondLst>
                                            <p:cond delay="0"/>
                                          </p:stCondLst>
                                        </p:cTn>
                                        <p:tgtEl>
                                          <p:spTgt spid="6">
                                            <p:txEl>
                                              <p:pRg st="6" end="6"/>
                                            </p:txEl>
                                          </p:spTgt>
                                        </p:tgtEl>
                                        <p:attrNameLst>
                                          <p:attrName>style.visibility</p:attrName>
                                        </p:attrNameLst>
                                      </p:cBhvr>
                                      <p:to>
                                        <p:strVal val="visible"/>
                                      </p:to>
                                    </p:set>
                                    <p:animEffect transition="in" filter="fade">
                                      <p:cBhvr>
                                        <p:cTn id="39" dur="500"/>
                                        <p:tgtEl>
                                          <p:spTgt spid="6">
                                            <p:txEl>
                                              <p:pRg st="6" end="6"/>
                                            </p:txEl>
                                          </p:spTgt>
                                        </p:tgtEl>
                                      </p:cBhvr>
                                    </p:animEffect>
                                  </p:childTnLst>
                                </p:cTn>
                              </p:par>
                            </p:childTnLst>
                          </p:cTn>
                        </p:par>
                        <p:par>
                          <p:cTn id="40" fill="hold" nodeType="afterGroup">
                            <p:stCondLst>
                              <p:cond delay="6250"/>
                            </p:stCondLst>
                            <p:childTnLst>
                              <p:par>
                                <p:cTn id="41" presetID="10" presetClass="entr" presetSubtype="0" fill="hold" nodeType="afterEffect">
                                  <p:stCondLst>
                                    <p:cond delay="250"/>
                                  </p:stCondLst>
                                  <p:childTnLst>
                                    <p:set>
                                      <p:cBhvr>
                                        <p:cTn id="42" dur="1" fill="hold">
                                          <p:stCondLst>
                                            <p:cond delay="0"/>
                                          </p:stCondLst>
                                        </p:cTn>
                                        <p:tgtEl>
                                          <p:spTgt spid="6">
                                            <p:txEl>
                                              <p:pRg st="7" end="7"/>
                                            </p:txEl>
                                          </p:spTgt>
                                        </p:tgtEl>
                                        <p:attrNameLst>
                                          <p:attrName>style.visibility</p:attrName>
                                        </p:attrNameLst>
                                      </p:cBhvr>
                                      <p:to>
                                        <p:strVal val="visible"/>
                                      </p:to>
                                    </p:set>
                                    <p:animEffect transition="in" filter="fade">
                                      <p:cBhvr>
                                        <p:cTn id="43"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7200" y="2836863"/>
            <a:ext cx="5689600"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6562725"/>
            <a:ext cx="8810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800" y="387350"/>
            <a:ext cx="8280400" cy="6083300"/>
          </a:xfrm>
          <a:prstGeom prst="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075" name="TextBox 3"/>
          <p:cNvSpPr txBox="1">
            <a:spLocks noChangeArrowheads="1"/>
          </p:cNvSpPr>
          <p:nvPr/>
        </p:nvSpPr>
        <p:spPr bwMode="auto">
          <a:xfrm>
            <a:off x="827088" y="620713"/>
            <a:ext cx="6407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GB" altLang="en-US" sz="3600" b="1">
                <a:latin typeface="League Gothic" pitchFamily="50" charset="0"/>
                <a:cs typeface="Arial" pitchFamily="34" charset="0"/>
              </a:rPr>
              <a:t>LO:</a:t>
            </a:r>
            <a:r>
              <a:rPr lang="en-GB" altLang="en-US" sz="3600">
                <a:latin typeface="League Gothic" pitchFamily="50" charset="0"/>
                <a:cs typeface="Arial" pitchFamily="34" charset="0"/>
              </a:rPr>
              <a:t> </a:t>
            </a:r>
            <a:r>
              <a:rPr lang="en-GB" altLang="en-US" sz="2800">
                <a:latin typeface="Sassoon Infant Rg" pitchFamily="50" charset="0"/>
                <a:cs typeface="Arial" pitchFamily="34" charset="0"/>
              </a:rPr>
              <a:t>to punctuate bullet points consistently</a:t>
            </a:r>
            <a:endParaRPr lang="en-GB" altLang="en-US" sz="2800">
              <a:solidFill>
                <a:srgbClr val="FF0000"/>
              </a:solidFill>
              <a:latin typeface="Sassoon Infant Rg" pitchFamily="50" charset="0"/>
              <a:cs typeface="Arial" pitchFamily="34" charset="0"/>
            </a:endParaRPr>
          </a:p>
        </p:txBody>
      </p:sp>
      <p:sp>
        <p:nvSpPr>
          <p:cNvPr id="6" name="TextBox 5"/>
          <p:cNvSpPr txBox="1"/>
          <p:nvPr/>
        </p:nvSpPr>
        <p:spPr>
          <a:xfrm>
            <a:off x="1042988" y="2492375"/>
            <a:ext cx="6407150" cy="2986088"/>
          </a:xfrm>
          <a:prstGeom prst="rect">
            <a:avLst/>
          </a:prstGeom>
          <a:noFill/>
        </p:spPr>
        <p:txBody>
          <a:bodyPr>
            <a:spAutoFit/>
          </a:bodyPr>
          <a:lstStyle/>
          <a:p>
            <a:pPr>
              <a:defRPr/>
            </a:pPr>
            <a:r>
              <a:rPr lang="en-GB" sz="2800" dirty="0">
                <a:latin typeface="League Gothic" panose="00000500000000000000" pitchFamily="50" charset="0"/>
                <a:cs typeface="Arial" panose="020B0604020202020204" pitchFamily="34" charset="0"/>
              </a:rPr>
              <a:t>Success Criteria:</a:t>
            </a:r>
            <a:r>
              <a:rPr lang="en-GB" sz="2000" b="1" dirty="0">
                <a:solidFill>
                  <a:srgbClr val="FF0000"/>
                </a:solidFill>
                <a:latin typeface="Arial" panose="020B0604020202020204" pitchFamily="34" charset="0"/>
                <a:cs typeface="Arial" panose="020B0604020202020204" pitchFamily="34" charset="0"/>
              </a:rPr>
              <a:t/>
            </a:r>
            <a:br>
              <a:rPr lang="en-GB" sz="2000" b="1" dirty="0">
                <a:solidFill>
                  <a:srgbClr val="FF0000"/>
                </a:solidFill>
                <a:latin typeface="Arial" panose="020B0604020202020204" pitchFamily="34" charset="0"/>
                <a:cs typeface="Arial" panose="020B0604020202020204" pitchFamily="34" charset="0"/>
              </a:rPr>
            </a:br>
            <a:endParaRPr lang="en-GB" sz="2000" b="1" dirty="0">
              <a:solidFill>
                <a:srgbClr val="FF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000" dirty="0">
                <a:latin typeface="Sassoon Infant Rg" panose="02000503030000020003" pitchFamily="50" charset="0"/>
                <a:cs typeface="Arial" panose="020B0604020202020204" pitchFamily="34" charset="0"/>
              </a:rPr>
              <a:t>I know that bullet points can be used for several purposes.</a:t>
            </a:r>
          </a:p>
          <a:p>
            <a:pPr marL="342900" indent="-342900">
              <a:buFont typeface="Arial" panose="020B0604020202020204" pitchFamily="34" charset="0"/>
              <a:buChar char="•"/>
              <a:defRPr/>
            </a:pPr>
            <a:r>
              <a:rPr lang="en-GB" sz="2000" dirty="0">
                <a:latin typeface="Sassoon Infant Rg" panose="02000503030000020003" pitchFamily="50" charset="0"/>
                <a:cs typeface="Arial" panose="020B0604020202020204" pitchFamily="34" charset="0"/>
              </a:rPr>
              <a:t>I can say when my bullet points contain sentences or proper nouns.</a:t>
            </a:r>
          </a:p>
          <a:p>
            <a:pPr marL="342900" indent="-342900">
              <a:buFont typeface="Arial" panose="020B0604020202020204" pitchFamily="34" charset="0"/>
              <a:buChar char="•"/>
              <a:defRPr/>
            </a:pPr>
            <a:r>
              <a:rPr lang="en-GB" sz="2000" dirty="0">
                <a:latin typeface="Sassoon Infant Rg" panose="02000503030000020003" pitchFamily="50" charset="0"/>
                <a:cs typeface="Arial" panose="020B0604020202020204" pitchFamily="34" charset="0"/>
              </a:rPr>
              <a:t>I use capitals, full stops and question marks in my bullet points appropriately. </a:t>
            </a:r>
          </a:p>
          <a:p>
            <a:pPr marL="342900" indent="-342900">
              <a:buFont typeface="Arial" panose="020B0604020202020204" pitchFamily="34" charset="0"/>
              <a:buChar char="•"/>
              <a:defRPr/>
            </a:pPr>
            <a:r>
              <a:rPr lang="en-GB" sz="2000" dirty="0">
                <a:latin typeface="Sassoon Infant Rg" panose="02000503030000020003" pitchFamily="50" charset="0"/>
                <a:cs typeface="Arial" panose="020B0604020202020204" pitchFamily="34" charset="0"/>
              </a:rPr>
              <a:t>I know when I can use : and ; in a bullet list.</a:t>
            </a:r>
          </a:p>
        </p:txBody>
      </p:sp>
      <p:pic>
        <p:nvPicPr>
          <p:cNvPr id="4101"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491288"/>
            <a:ext cx="8794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par>
                          <p:cTn id="16" fill="hold" nodeType="afterGroup">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fade">
                                      <p:cBhvr>
                                        <p:cTn id="23" dur="500"/>
                                        <p:tgtEl>
                                          <p:spTgt spid="6">
                                            <p:txEl>
                                              <p:pRg st="3" end="3"/>
                                            </p:txEl>
                                          </p:spTgt>
                                        </p:tgtEl>
                                      </p:cBhvr>
                                    </p:animEffect>
                                  </p:childTnLst>
                                </p:cTn>
                              </p:par>
                            </p:childTnLst>
                          </p:cTn>
                        </p:par>
                        <p:par>
                          <p:cTn id="24" fill="hold" nodeType="afterGroup">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800" y="415925"/>
            <a:ext cx="8280400" cy="6084888"/>
          </a:xfrm>
          <a:prstGeom prst="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099" name="TextBox 3"/>
          <p:cNvSpPr txBox="1">
            <a:spLocks noChangeArrowheads="1"/>
          </p:cNvSpPr>
          <p:nvPr/>
        </p:nvSpPr>
        <p:spPr bwMode="auto">
          <a:xfrm>
            <a:off x="1331913" y="636588"/>
            <a:ext cx="66595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GB" altLang="en-US" sz="4000">
                <a:latin typeface="League Gothic" pitchFamily="50" charset="0"/>
                <a:cs typeface="Arial" pitchFamily="34" charset="0"/>
              </a:rPr>
              <a:t>Where do you find bullet points?</a:t>
            </a:r>
          </a:p>
        </p:txBody>
      </p:sp>
      <p:sp>
        <p:nvSpPr>
          <p:cNvPr id="4101" name="TextBox 5"/>
          <p:cNvSpPr txBox="1">
            <a:spLocks noChangeArrowheads="1"/>
          </p:cNvSpPr>
          <p:nvPr/>
        </p:nvSpPr>
        <p:spPr bwMode="auto">
          <a:xfrm>
            <a:off x="898525" y="1379538"/>
            <a:ext cx="75247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GB" altLang="en-US" sz="2000">
                <a:latin typeface="Sassoon Infant Rg" pitchFamily="50" charset="0"/>
                <a:cs typeface="Arial" pitchFamily="34" charset="0"/>
              </a:rPr>
              <a:t>Bullet points are little markers at the start of a line which are used to separate items in a list.  For example, you might be listing names in a class or team.  In addition, it could be a shopping list, notes taken from a presentation, a list of questions or the resources needed for your science investigation.</a:t>
            </a:r>
          </a:p>
        </p:txBody>
      </p:sp>
      <p:sp>
        <p:nvSpPr>
          <p:cNvPr id="9" name="Text Box 2"/>
          <p:cNvSpPr txBox="1">
            <a:spLocks noChangeArrowheads="1"/>
          </p:cNvSpPr>
          <p:nvPr/>
        </p:nvSpPr>
        <p:spPr bwMode="auto">
          <a:xfrm rot="20683158">
            <a:off x="858838" y="3549650"/>
            <a:ext cx="1941512" cy="2817813"/>
          </a:xfrm>
          <a:prstGeom prst="rect">
            <a:avLst/>
          </a:prstGeom>
          <a:solidFill>
            <a:schemeClr val="accent6">
              <a:lumMod val="75000"/>
            </a:schemeClr>
          </a:solidFill>
          <a:ln w="19050">
            <a:solidFill>
              <a:schemeClr val="tx1"/>
            </a:solidFill>
            <a:miter lim="800000"/>
            <a:headEnd/>
            <a:tailEnd/>
          </a:ln>
        </p:spPr>
        <p:txBody>
          <a:bodyPr>
            <a:spAutoFit/>
          </a:bodyPr>
          <a:lstStyle/>
          <a:p>
            <a:pPr>
              <a:lnSpc>
                <a:spcPct val="115000"/>
              </a:lnSpc>
              <a:spcAft>
                <a:spcPts val="0"/>
              </a:spcAft>
              <a:defRPr/>
            </a:pPr>
            <a:r>
              <a:rPr lang="en-GB" sz="2200" dirty="0">
                <a:solidFill>
                  <a:schemeClr val="bg1"/>
                </a:solidFill>
                <a:latin typeface="SF Cartoonist Hand" panose="02000506000000020003" pitchFamily="2" charset="0"/>
                <a:ea typeface="Calibri"/>
                <a:cs typeface="Times New Roman"/>
              </a:rPr>
              <a:t>Buy:</a:t>
            </a:r>
          </a:p>
          <a:p>
            <a:pPr marL="342900" indent="-342900">
              <a:lnSpc>
                <a:spcPct val="115000"/>
              </a:lnSpc>
              <a:spcAft>
                <a:spcPts val="0"/>
              </a:spcAft>
              <a:buFont typeface="Courier New" panose="02070309020205020404" pitchFamily="49" charset="0"/>
              <a:buChar char="o"/>
              <a:defRPr/>
            </a:pPr>
            <a:r>
              <a:rPr lang="en-GB" sz="2200" dirty="0">
                <a:solidFill>
                  <a:schemeClr val="bg1"/>
                </a:solidFill>
                <a:latin typeface="SF Cartoonist Hand" panose="02000506000000020003" pitchFamily="2" charset="0"/>
                <a:ea typeface="Calibri"/>
                <a:cs typeface="Times New Roman"/>
              </a:rPr>
              <a:t>butter;</a:t>
            </a:r>
            <a:endParaRPr lang="en-GB" sz="1100" dirty="0">
              <a:solidFill>
                <a:schemeClr val="bg1"/>
              </a:solidFill>
              <a:latin typeface="SF Cartoonist Hand" panose="02000506000000020003" pitchFamily="2" charset="0"/>
              <a:ea typeface="Calibri"/>
              <a:cs typeface="Times New Roman"/>
            </a:endParaRPr>
          </a:p>
          <a:p>
            <a:pPr marL="342900" indent="-342900">
              <a:lnSpc>
                <a:spcPct val="115000"/>
              </a:lnSpc>
              <a:spcAft>
                <a:spcPts val="0"/>
              </a:spcAft>
              <a:buFont typeface="Courier New" panose="02070309020205020404" pitchFamily="49" charset="0"/>
              <a:buChar char="o"/>
              <a:defRPr/>
            </a:pPr>
            <a:r>
              <a:rPr lang="en-GB" sz="2200" dirty="0">
                <a:solidFill>
                  <a:schemeClr val="bg1"/>
                </a:solidFill>
                <a:latin typeface="SF Cartoonist Hand" panose="02000506000000020003" pitchFamily="2" charset="0"/>
                <a:ea typeface="Calibri"/>
                <a:cs typeface="Times New Roman"/>
              </a:rPr>
              <a:t>milk;</a:t>
            </a:r>
            <a:endParaRPr lang="en-GB" sz="1100" dirty="0">
              <a:solidFill>
                <a:schemeClr val="bg1"/>
              </a:solidFill>
              <a:latin typeface="SF Cartoonist Hand" panose="02000506000000020003" pitchFamily="2" charset="0"/>
              <a:ea typeface="Calibri"/>
              <a:cs typeface="Times New Roman"/>
            </a:endParaRPr>
          </a:p>
          <a:p>
            <a:pPr marL="342900" indent="-342900">
              <a:lnSpc>
                <a:spcPct val="115000"/>
              </a:lnSpc>
              <a:spcAft>
                <a:spcPts val="0"/>
              </a:spcAft>
              <a:buFont typeface="Courier New" panose="02070309020205020404" pitchFamily="49" charset="0"/>
              <a:buChar char="o"/>
              <a:defRPr/>
            </a:pPr>
            <a:r>
              <a:rPr lang="en-GB" sz="2200" dirty="0">
                <a:solidFill>
                  <a:schemeClr val="bg1"/>
                </a:solidFill>
                <a:latin typeface="SF Cartoonist Hand" panose="02000506000000020003" pitchFamily="2" charset="0"/>
                <a:ea typeface="Calibri"/>
                <a:cs typeface="Times New Roman"/>
              </a:rPr>
              <a:t>bread;</a:t>
            </a:r>
            <a:endParaRPr lang="en-GB" sz="1100" dirty="0">
              <a:solidFill>
                <a:schemeClr val="bg1"/>
              </a:solidFill>
              <a:latin typeface="SF Cartoonist Hand" panose="02000506000000020003" pitchFamily="2" charset="0"/>
              <a:ea typeface="Calibri"/>
              <a:cs typeface="Times New Roman"/>
            </a:endParaRPr>
          </a:p>
          <a:p>
            <a:pPr marL="342900" indent="-342900">
              <a:lnSpc>
                <a:spcPct val="115000"/>
              </a:lnSpc>
              <a:spcAft>
                <a:spcPts val="0"/>
              </a:spcAft>
              <a:buFont typeface="Courier New" panose="02070309020205020404" pitchFamily="49" charset="0"/>
              <a:buChar char="o"/>
              <a:defRPr/>
            </a:pPr>
            <a:r>
              <a:rPr lang="en-GB" sz="2200" dirty="0">
                <a:solidFill>
                  <a:schemeClr val="bg1"/>
                </a:solidFill>
                <a:latin typeface="SF Cartoonist Hand" panose="02000506000000020003" pitchFamily="2" charset="0"/>
                <a:ea typeface="Calibri"/>
                <a:cs typeface="Times New Roman"/>
              </a:rPr>
              <a:t>tea bags;</a:t>
            </a:r>
            <a:endParaRPr lang="en-GB" sz="1100" dirty="0">
              <a:solidFill>
                <a:schemeClr val="bg1"/>
              </a:solidFill>
              <a:latin typeface="SF Cartoonist Hand" panose="02000506000000020003" pitchFamily="2" charset="0"/>
              <a:ea typeface="Calibri"/>
              <a:cs typeface="Times New Roman"/>
            </a:endParaRPr>
          </a:p>
          <a:p>
            <a:pPr marL="342900" indent="-342900">
              <a:lnSpc>
                <a:spcPct val="115000"/>
              </a:lnSpc>
              <a:spcAft>
                <a:spcPts val="0"/>
              </a:spcAft>
              <a:buFont typeface="Courier New" panose="02070309020205020404" pitchFamily="49" charset="0"/>
              <a:buChar char="o"/>
              <a:defRPr/>
            </a:pPr>
            <a:r>
              <a:rPr lang="en-GB" sz="2200" dirty="0">
                <a:solidFill>
                  <a:schemeClr val="bg1"/>
                </a:solidFill>
                <a:latin typeface="SF Cartoonist Hand" panose="02000506000000020003" pitchFamily="2" charset="0"/>
                <a:ea typeface="Calibri"/>
                <a:cs typeface="Times New Roman"/>
              </a:rPr>
              <a:t>Sausages;</a:t>
            </a:r>
            <a:endParaRPr lang="en-GB" sz="1100" dirty="0">
              <a:solidFill>
                <a:schemeClr val="bg1"/>
              </a:solidFill>
              <a:latin typeface="SF Cartoonist Hand" panose="02000506000000020003" pitchFamily="2" charset="0"/>
              <a:ea typeface="Calibri"/>
              <a:cs typeface="Times New Roman"/>
            </a:endParaRPr>
          </a:p>
          <a:p>
            <a:pPr marL="342900" indent="-342900">
              <a:lnSpc>
                <a:spcPct val="115000"/>
              </a:lnSpc>
              <a:spcAft>
                <a:spcPts val="0"/>
              </a:spcAft>
              <a:buFont typeface="Courier New" panose="02070309020205020404" pitchFamily="49" charset="0"/>
              <a:buChar char="o"/>
              <a:defRPr/>
            </a:pPr>
            <a:r>
              <a:rPr lang="en-GB" sz="2200" dirty="0">
                <a:solidFill>
                  <a:schemeClr val="bg1"/>
                </a:solidFill>
                <a:latin typeface="SF Cartoonist Hand" panose="02000506000000020003" pitchFamily="2" charset="0"/>
                <a:ea typeface="Calibri"/>
                <a:cs typeface="Times New Roman"/>
              </a:rPr>
              <a:t>frozen peas</a:t>
            </a:r>
            <a:r>
              <a:rPr lang="en-GB" sz="2200" b="1" dirty="0">
                <a:solidFill>
                  <a:schemeClr val="bg1"/>
                </a:solidFill>
                <a:latin typeface="Bradley Hand ITC" panose="03070402050302030203" pitchFamily="66" charset="0"/>
                <a:ea typeface="Calibri"/>
                <a:cs typeface="Times New Roman"/>
              </a:rPr>
              <a:t>.</a:t>
            </a:r>
            <a:endParaRPr lang="en-GB" sz="1100" b="1" dirty="0">
              <a:solidFill>
                <a:schemeClr val="bg1"/>
              </a:solidFill>
              <a:latin typeface="Bradley Hand ITC" panose="03070402050302030203" pitchFamily="66" charset="0"/>
              <a:ea typeface="Calibri"/>
              <a:cs typeface="Times New Roman"/>
            </a:endParaRPr>
          </a:p>
        </p:txBody>
      </p:sp>
      <p:sp>
        <p:nvSpPr>
          <p:cNvPr id="10" name="Text Box 2"/>
          <p:cNvSpPr txBox="1">
            <a:spLocks noChangeArrowheads="1"/>
          </p:cNvSpPr>
          <p:nvPr/>
        </p:nvSpPr>
        <p:spPr bwMode="auto">
          <a:xfrm rot="1266316">
            <a:off x="5757863" y="3987800"/>
            <a:ext cx="2884487" cy="2003425"/>
          </a:xfrm>
          <a:prstGeom prst="rect">
            <a:avLst/>
          </a:prstGeom>
          <a:solidFill>
            <a:srgbClr val="0EBEBE"/>
          </a:solidFill>
          <a:ln w="19050">
            <a:solidFill>
              <a:schemeClr val="tx1"/>
            </a:solidFill>
            <a:miter lim="800000"/>
            <a:headEnd/>
            <a:tailEnd/>
          </a:ln>
        </p:spPr>
        <p:txBody>
          <a:bodyPr>
            <a:spAutoFit/>
          </a:bodyPr>
          <a:lstStyle/>
          <a:p>
            <a:pPr>
              <a:lnSpc>
                <a:spcPct val="115000"/>
              </a:lnSpc>
              <a:spcAft>
                <a:spcPts val="0"/>
              </a:spcAft>
              <a:defRPr/>
            </a:pPr>
            <a:r>
              <a:rPr lang="en-GB" dirty="0">
                <a:solidFill>
                  <a:schemeClr val="bg1"/>
                </a:solidFill>
                <a:latin typeface="SF Cartoonist Hand" panose="02000506000000020003" pitchFamily="2" charset="0"/>
                <a:ea typeface="Calibri"/>
                <a:cs typeface="Times New Roman"/>
              </a:rPr>
              <a:t>Elephants</a:t>
            </a:r>
          </a:p>
          <a:p>
            <a:pPr marL="342900" indent="-342900">
              <a:lnSpc>
                <a:spcPct val="115000"/>
              </a:lnSpc>
              <a:spcAft>
                <a:spcPts val="0"/>
              </a:spcAft>
              <a:buFont typeface="Courier New" panose="02070309020205020404" pitchFamily="49" charset="0"/>
              <a:buChar char="o"/>
              <a:defRPr/>
            </a:pPr>
            <a:r>
              <a:rPr lang="en-GB" dirty="0">
                <a:solidFill>
                  <a:schemeClr val="bg1"/>
                </a:solidFill>
                <a:latin typeface="SF Cartoonist Hand" panose="02000506000000020003" pitchFamily="2" charset="0"/>
                <a:ea typeface="Calibri"/>
                <a:cs typeface="Times New Roman"/>
              </a:rPr>
              <a:t>biggest land mammals</a:t>
            </a:r>
          </a:p>
          <a:p>
            <a:pPr marL="342900" indent="-342900">
              <a:lnSpc>
                <a:spcPct val="115000"/>
              </a:lnSpc>
              <a:spcAft>
                <a:spcPts val="0"/>
              </a:spcAft>
              <a:buFont typeface="Courier New" panose="02070309020205020404" pitchFamily="49" charset="0"/>
              <a:buChar char="o"/>
              <a:defRPr/>
            </a:pPr>
            <a:r>
              <a:rPr lang="en-GB" dirty="0">
                <a:solidFill>
                  <a:schemeClr val="bg1"/>
                </a:solidFill>
                <a:latin typeface="SF Cartoonist Hand" panose="02000506000000020003" pitchFamily="2" charset="0"/>
                <a:ea typeface="Calibri"/>
                <a:cs typeface="Times New Roman"/>
              </a:rPr>
              <a:t>weigh &gt; car</a:t>
            </a:r>
          </a:p>
          <a:p>
            <a:pPr marL="342900" indent="-342900">
              <a:lnSpc>
                <a:spcPct val="115000"/>
              </a:lnSpc>
              <a:spcAft>
                <a:spcPts val="0"/>
              </a:spcAft>
              <a:buFont typeface="Courier New" panose="02070309020205020404" pitchFamily="49" charset="0"/>
              <a:buChar char="o"/>
              <a:defRPr/>
            </a:pPr>
            <a:r>
              <a:rPr lang="en-GB" dirty="0">
                <a:solidFill>
                  <a:schemeClr val="bg1"/>
                </a:solidFill>
                <a:latin typeface="SF Cartoonist Hand" panose="02000506000000020003" pitchFamily="2" charset="0"/>
                <a:ea typeface="Calibri"/>
                <a:cs typeface="Times New Roman"/>
              </a:rPr>
              <a:t>African bigger than Asian</a:t>
            </a:r>
          </a:p>
          <a:p>
            <a:pPr marL="342900" indent="-342900">
              <a:lnSpc>
                <a:spcPct val="115000"/>
              </a:lnSpc>
              <a:spcAft>
                <a:spcPts val="0"/>
              </a:spcAft>
              <a:buFont typeface="Courier New" panose="02070309020205020404" pitchFamily="49" charset="0"/>
              <a:buChar char="o"/>
              <a:defRPr/>
            </a:pPr>
            <a:r>
              <a:rPr lang="en-GB" dirty="0">
                <a:solidFill>
                  <a:schemeClr val="bg1"/>
                </a:solidFill>
                <a:latin typeface="SF Cartoonist Hand" panose="02000506000000020003" pitchFamily="2" charset="0"/>
                <a:ea typeface="Calibri"/>
                <a:cs typeface="Times New Roman"/>
              </a:rPr>
              <a:t>trunk = nose</a:t>
            </a:r>
          </a:p>
          <a:p>
            <a:pPr marL="342900" indent="-342900">
              <a:lnSpc>
                <a:spcPct val="115000"/>
              </a:lnSpc>
              <a:spcAft>
                <a:spcPts val="1000"/>
              </a:spcAft>
              <a:buFont typeface="Courier New" panose="02070309020205020404" pitchFamily="49" charset="0"/>
              <a:buChar char="o"/>
              <a:defRPr/>
            </a:pPr>
            <a:r>
              <a:rPr lang="en-GB" dirty="0">
                <a:solidFill>
                  <a:schemeClr val="bg1"/>
                </a:solidFill>
                <a:latin typeface="SF Cartoonist Hand" panose="02000506000000020003" pitchFamily="2" charset="0"/>
                <a:ea typeface="Calibri"/>
                <a:cs typeface="Times New Roman"/>
              </a:rPr>
              <a:t>tusks = v long teeth</a:t>
            </a:r>
          </a:p>
        </p:txBody>
      </p:sp>
      <p:sp>
        <p:nvSpPr>
          <p:cNvPr id="11" name="Text Box 2"/>
          <p:cNvSpPr txBox="1">
            <a:spLocks noChangeArrowheads="1"/>
          </p:cNvSpPr>
          <p:nvPr/>
        </p:nvSpPr>
        <p:spPr bwMode="auto">
          <a:xfrm rot="232266">
            <a:off x="3324225" y="3421063"/>
            <a:ext cx="2189163" cy="2924175"/>
          </a:xfrm>
          <a:prstGeom prst="rect">
            <a:avLst/>
          </a:prstGeom>
          <a:solidFill>
            <a:srgbClr val="92D050"/>
          </a:solidFill>
          <a:ln w="19050">
            <a:solidFill>
              <a:schemeClr val="tx1"/>
            </a:solidFill>
            <a:miter lim="800000"/>
            <a:headEnd/>
            <a:tailEnd/>
          </a:ln>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nSpc>
                <a:spcPct val="115000"/>
              </a:lnSpc>
              <a:spcBef>
                <a:spcPct val="0"/>
              </a:spcBef>
              <a:buFont typeface="Arial" panose="020B0604020202020204" pitchFamily="34" charset="0"/>
              <a:buNone/>
              <a:defRPr/>
            </a:pPr>
            <a:r>
              <a:rPr lang="en-GB" altLang="en-US" sz="2000" dirty="0">
                <a:latin typeface="SF Cartoonist Hand" panose="02000506000000020003" pitchFamily="2" charset="0"/>
                <a:ea typeface="Calibri" panose="020F0502020204030204" pitchFamily="34" charset="0"/>
                <a:cs typeface="Times New Roman" panose="02020603050405020304" pitchFamily="18" charset="0"/>
              </a:rPr>
              <a:t>Netball team</a:t>
            </a:r>
          </a:p>
          <a:p>
            <a:pPr>
              <a:lnSpc>
                <a:spcPct val="115000"/>
              </a:lnSpc>
              <a:spcBef>
                <a:spcPct val="0"/>
              </a:spcBef>
              <a:buFont typeface="Courier New" panose="02070309020205020404" pitchFamily="49" charset="0"/>
              <a:buChar char="o"/>
              <a:defRPr/>
            </a:pPr>
            <a:r>
              <a:rPr lang="en-GB" altLang="en-US" sz="2000" dirty="0">
                <a:latin typeface="SF Cartoonist Hand" panose="02000506000000020003" pitchFamily="2" charset="0"/>
                <a:ea typeface="Calibri" panose="020F0502020204030204" pitchFamily="34" charset="0"/>
                <a:cs typeface="Times New Roman" panose="02020603050405020304" pitchFamily="18" charset="0"/>
              </a:rPr>
              <a:t>Jamie D</a:t>
            </a:r>
          </a:p>
          <a:p>
            <a:pPr>
              <a:lnSpc>
                <a:spcPct val="115000"/>
              </a:lnSpc>
              <a:spcBef>
                <a:spcPct val="0"/>
              </a:spcBef>
              <a:buFont typeface="Courier New" panose="02070309020205020404" pitchFamily="49" charset="0"/>
              <a:buChar char="o"/>
              <a:defRPr/>
            </a:pPr>
            <a:r>
              <a:rPr lang="en-GB" altLang="en-US" sz="2000" dirty="0">
                <a:latin typeface="SF Cartoonist Hand" panose="02000506000000020003" pitchFamily="2" charset="0"/>
                <a:ea typeface="Calibri" panose="020F0502020204030204" pitchFamily="34" charset="0"/>
                <a:cs typeface="Times New Roman" panose="02020603050405020304" pitchFamily="18" charset="0"/>
              </a:rPr>
              <a:t>Stefano</a:t>
            </a:r>
          </a:p>
          <a:p>
            <a:pPr>
              <a:lnSpc>
                <a:spcPct val="115000"/>
              </a:lnSpc>
              <a:spcBef>
                <a:spcPct val="0"/>
              </a:spcBef>
              <a:buFont typeface="Courier New" panose="02070309020205020404" pitchFamily="49" charset="0"/>
              <a:buChar char="o"/>
              <a:defRPr/>
            </a:pPr>
            <a:r>
              <a:rPr lang="en-GB" altLang="en-US" sz="2000" dirty="0">
                <a:latin typeface="SF Cartoonist Hand" panose="02000506000000020003" pitchFamily="2" charset="0"/>
                <a:ea typeface="Calibri" panose="020F0502020204030204" pitchFamily="34" charset="0"/>
                <a:cs typeface="Times New Roman" panose="02020603050405020304" pitchFamily="18" charset="0"/>
              </a:rPr>
              <a:t>Alex</a:t>
            </a:r>
          </a:p>
          <a:p>
            <a:pPr>
              <a:lnSpc>
                <a:spcPct val="115000"/>
              </a:lnSpc>
              <a:spcBef>
                <a:spcPct val="0"/>
              </a:spcBef>
              <a:buFont typeface="Courier New" panose="02070309020205020404" pitchFamily="49" charset="0"/>
              <a:buChar char="o"/>
              <a:defRPr/>
            </a:pPr>
            <a:r>
              <a:rPr lang="en-GB" altLang="en-US" sz="2000" dirty="0">
                <a:latin typeface="SF Cartoonist Hand" panose="02000506000000020003" pitchFamily="2" charset="0"/>
                <a:ea typeface="Calibri" panose="020F0502020204030204" pitchFamily="34" charset="0"/>
                <a:cs typeface="Times New Roman" panose="02020603050405020304" pitchFamily="18" charset="0"/>
              </a:rPr>
              <a:t>Katie W</a:t>
            </a:r>
          </a:p>
          <a:p>
            <a:pPr>
              <a:lnSpc>
                <a:spcPct val="115000"/>
              </a:lnSpc>
              <a:spcBef>
                <a:spcPct val="0"/>
              </a:spcBef>
              <a:buFont typeface="Courier New" panose="02070309020205020404" pitchFamily="49" charset="0"/>
              <a:buChar char="o"/>
              <a:defRPr/>
            </a:pPr>
            <a:r>
              <a:rPr lang="en-GB" altLang="en-US" sz="2000" dirty="0" err="1">
                <a:latin typeface="SF Cartoonist Hand" panose="02000506000000020003" pitchFamily="2" charset="0"/>
                <a:ea typeface="Calibri" panose="020F0502020204030204" pitchFamily="34" charset="0"/>
                <a:cs typeface="Times New Roman" panose="02020603050405020304" pitchFamily="18" charset="0"/>
              </a:rPr>
              <a:t>Kodi</a:t>
            </a:r>
            <a:endParaRPr lang="en-GB" altLang="en-US" sz="2000" dirty="0">
              <a:latin typeface="SF Cartoonist Hand" panose="02000506000000020003" pitchFamily="2" charset="0"/>
              <a:ea typeface="Calibri" panose="020F0502020204030204" pitchFamily="34" charset="0"/>
              <a:cs typeface="Times New Roman" panose="02020603050405020304" pitchFamily="18" charset="0"/>
            </a:endParaRPr>
          </a:p>
          <a:p>
            <a:pPr>
              <a:lnSpc>
                <a:spcPct val="115000"/>
              </a:lnSpc>
              <a:spcBef>
                <a:spcPct val="0"/>
              </a:spcBef>
              <a:buFont typeface="Courier New" panose="02070309020205020404" pitchFamily="49" charset="0"/>
              <a:buChar char="o"/>
              <a:defRPr/>
            </a:pPr>
            <a:r>
              <a:rPr lang="en-GB" altLang="en-US" sz="2000" dirty="0">
                <a:latin typeface="SF Cartoonist Hand" panose="02000506000000020003" pitchFamily="2" charset="0"/>
                <a:ea typeface="Calibri" panose="020F0502020204030204" pitchFamily="34" charset="0"/>
                <a:cs typeface="Times New Roman" panose="02020603050405020304" pitchFamily="18" charset="0"/>
              </a:rPr>
              <a:t>Maia</a:t>
            </a:r>
          </a:p>
          <a:p>
            <a:pPr>
              <a:lnSpc>
                <a:spcPct val="115000"/>
              </a:lnSpc>
              <a:spcBef>
                <a:spcPct val="0"/>
              </a:spcBef>
              <a:buFont typeface="Courier New" panose="02070309020205020404" pitchFamily="49" charset="0"/>
              <a:buChar char="o"/>
              <a:defRPr/>
            </a:pPr>
            <a:r>
              <a:rPr lang="en-GB" altLang="en-US" sz="2000" dirty="0">
                <a:latin typeface="SF Cartoonist Hand" panose="02000506000000020003" pitchFamily="2" charset="0"/>
                <a:ea typeface="Calibri" panose="020F0502020204030204" pitchFamily="34" charset="0"/>
                <a:cs typeface="Times New Roman" panose="02020603050405020304" pitchFamily="18" charset="0"/>
              </a:rPr>
              <a:t>Izzie</a:t>
            </a:r>
          </a:p>
        </p:txBody>
      </p:sp>
      <p:pic>
        <p:nvPicPr>
          <p:cNvPr id="6152"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25" y="6562725"/>
            <a:ext cx="8810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101">
                                            <p:txEl>
                                              <p:pRg st="0" end="0"/>
                                            </p:txEl>
                                          </p:spTgt>
                                        </p:tgtEl>
                                        <p:attrNameLst>
                                          <p:attrName>style.visibility</p:attrName>
                                        </p:attrNameLst>
                                      </p:cBhvr>
                                      <p:to>
                                        <p:strVal val="visible"/>
                                      </p:to>
                                    </p:set>
                                    <p:animEffect transition="in" filter="fade">
                                      <p:cBhvr>
                                        <p:cTn id="11" dur="500"/>
                                        <p:tgtEl>
                                          <p:spTgt spid="4101">
                                            <p:txEl>
                                              <p:pRg st="0" end="0"/>
                                            </p:txEl>
                                          </p:spTgt>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800" y="368300"/>
            <a:ext cx="8280400" cy="6084888"/>
          </a:xfrm>
          <a:prstGeom prst="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3" name="TextBox 3"/>
          <p:cNvSpPr txBox="1">
            <a:spLocks noChangeArrowheads="1"/>
          </p:cNvSpPr>
          <p:nvPr/>
        </p:nvSpPr>
        <p:spPr bwMode="auto">
          <a:xfrm>
            <a:off x="1368425" y="508000"/>
            <a:ext cx="6407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GB" altLang="en-US" sz="4000">
                <a:latin typeface="League Gothic" pitchFamily="50" charset="0"/>
                <a:cs typeface="Arial" pitchFamily="34" charset="0"/>
              </a:rPr>
              <a:t>Why use bullet points?</a:t>
            </a:r>
          </a:p>
        </p:txBody>
      </p:sp>
      <p:sp>
        <p:nvSpPr>
          <p:cNvPr id="5124" name="TextBox 5"/>
          <p:cNvSpPr txBox="1">
            <a:spLocks noChangeArrowheads="1"/>
          </p:cNvSpPr>
          <p:nvPr/>
        </p:nvSpPr>
        <p:spPr bwMode="auto">
          <a:xfrm>
            <a:off x="900113" y="1246188"/>
            <a:ext cx="7416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GB" altLang="en-US" sz="2000">
                <a:latin typeface="Sassoon Infant Rg" pitchFamily="50" charset="0"/>
                <a:cs typeface="Arial" pitchFamily="34" charset="0"/>
              </a:rPr>
              <a:t>Bullet points, like numbered lists, help to break down a set of key ideas or items so that the reader can see them all easily.  We use bullets instead of numbers when the items in the list don’t need to go in any particular order.</a:t>
            </a:r>
          </a:p>
        </p:txBody>
      </p:sp>
      <p:sp>
        <p:nvSpPr>
          <p:cNvPr id="8" name="TextBox 7"/>
          <p:cNvSpPr txBox="1"/>
          <p:nvPr/>
        </p:nvSpPr>
        <p:spPr>
          <a:xfrm>
            <a:off x="1112838" y="3470275"/>
            <a:ext cx="7416800" cy="1755775"/>
          </a:xfrm>
          <a:prstGeom prst="rect">
            <a:avLst/>
          </a:prstGeom>
          <a:noFill/>
        </p:spPr>
        <p:txBody>
          <a:bodyPr>
            <a:spAutoFit/>
          </a:bodyPr>
          <a:lstStyle/>
          <a:p>
            <a:pPr>
              <a:defRPr/>
            </a:pPr>
            <a:r>
              <a:rPr lang="en-GB" b="1" dirty="0">
                <a:latin typeface="Sassoon Infant Rg" panose="02000503030000020003" pitchFamily="50" charset="0"/>
                <a:cs typeface="Arial" panose="020B0604020202020204" pitchFamily="34" charset="0"/>
              </a:rPr>
              <a:t>We can see bullet points in lots of places, such as:</a:t>
            </a:r>
          </a:p>
          <a:p>
            <a:pPr marL="342900" indent="-342900">
              <a:buFont typeface="Wingdings" panose="05000000000000000000" pitchFamily="2" charset="2"/>
              <a:buChar char="Ø"/>
              <a:defRPr/>
            </a:pPr>
            <a:r>
              <a:rPr lang="en-GB" dirty="0">
                <a:latin typeface="Sassoon Infant Rg" panose="02000503030000020003" pitchFamily="50" charset="0"/>
                <a:cs typeface="Arial" panose="020B0604020202020204" pitchFamily="34" charset="0"/>
              </a:rPr>
              <a:t>shopping lists;</a:t>
            </a:r>
          </a:p>
          <a:p>
            <a:pPr marL="342900" indent="-342900">
              <a:buFont typeface="Wingdings" panose="05000000000000000000" pitchFamily="2" charset="2"/>
              <a:buChar char="Ø"/>
              <a:defRPr/>
            </a:pPr>
            <a:r>
              <a:rPr lang="en-GB" dirty="0">
                <a:latin typeface="Sassoon Infant Rg" panose="02000503030000020003" pitchFamily="50" charset="0"/>
                <a:cs typeface="Arial" panose="020B0604020202020204" pitchFamily="34" charset="0"/>
              </a:rPr>
              <a:t>names in a class or team;</a:t>
            </a:r>
          </a:p>
          <a:p>
            <a:pPr marL="342900" indent="-342900">
              <a:buFont typeface="Wingdings" panose="05000000000000000000" pitchFamily="2" charset="2"/>
              <a:buChar char="Ø"/>
              <a:defRPr/>
            </a:pPr>
            <a:r>
              <a:rPr lang="en-GB" dirty="0">
                <a:latin typeface="Sassoon Infant Rg" panose="02000503030000020003" pitchFamily="50" charset="0"/>
                <a:cs typeface="Arial" panose="020B0604020202020204" pitchFamily="34" charset="0"/>
              </a:rPr>
              <a:t>presentation notes;</a:t>
            </a:r>
          </a:p>
          <a:p>
            <a:pPr marL="342900" indent="-342900">
              <a:buFont typeface="Wingdings" panose="05000000000000000000" pitchFamily="2" charset="2"/>
              <a:buChar char="Ø"/>
              <a:defRPr/>
            </a:pPr>
            <a:r>
              <a:rPr lang="en-GB" dirty="0">
                <a:latin typeface="Sassoon Infant Rg" panose="02000503030000020003" pitchFamily="50" charset="0"/>
                <a:cs typeface="Arial" panose="020B0604020202020204" pitchFamily="34" charset="0"/>
              </a:rPr>
              <a:t>survey questions;</a:t>
            </a:r>
          </a:p>
          <a:p>
            <a:pPr marL="342900" indent="-342900">
              <a:buFont typeface="Wingdings" panose="05000000000000000000" pitchFamily="2" charset="2"/>
              <a:buChar char="Ø"/>
              <a:defRPr/>
            </a:pPr>
            <a:r>
              <a:rPr lang="en-GB" dirty="0">
                <a:latin typeface="Sassoon Infant Rg" panose="02000503030000020003" pitchFamily="50" charset="0"/>
                <a:cs typeface="Arial" panose="020B0604020202020204" pitchFamily="34" charset="0"/>
              </a:rPr>
              <a:t>science resources list.</a:t>
            </a:r>
          </a:p>
        </p:txBody>
      </p:sp>
      <p:sp>
        <p:nvSpPr>
          <p:cNvPr id="5127" name="Rectangle 2"/>
          <p:cNvSpPr>
            <a:spLocks noChangeArrowheads="1"/>
          </p:cNvSpPr>
          <p:nvPr/>
        </p:nvSpPr>
        <p:spPr bwMode="auto">
          <a:xfrm>
            <a:off x="3708400" y="2759075"/>
            <a:ext cx="29067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GB" altLang="en-US">
                <a:latin typeface="League Gothic" pitchFamily="50" charset="0"/>
                <a:cs typeface="Arial" pitchFamily="34" charset="0"/>
              </a:rPr>
              <a:t>Let’s try again…</a:t>
            </a:r>
            <a:endParaRPr lang="en-GB" altLang="en-US">
              <a:solidFill>
                <a:srgbClr val="FF0000"/>
              </a:solidFill>
              <a:latin typeface="League Gothic" pitchFamily="50" charset="0"/>
              <a:cs typeface="Arial" pitchFamily="34" charset="0"/>
            </a:endParaRPr>
          </a:p>
        </p:txBody>
      </p:sp>
      <p:grpSp>
        <p:nvGrpSpPr>
          <p:cNvPr id="5128" name="Group 5"/>
          <p:cNvGrpSpPr>
            <a:grpSpLocks/>
          </p:cNvGrpSpPr>
          <p:nvPr/>
        </p:nvGrpSpPr>
        <p:grpSpPr bwMode="auto">
          <a:xfrm>
            <a:off x="5359400" y="3876675"/>
            <a:ext cx="3254375" cy="1200150"/>
            <a:chOff x="5359413" y="3876935"/>
            <a:chExt cx="3255075" cy="1200329"/>
          </a:xfrm>
        </p:grpSpPr>
        <p:sp>
          <p:nvSpPr>
            <p:cNvPr id="4" name="Left Arrow 3"/>
            <p:cNvSpPr/>
            <p:nvPr/>
          </p:nvSpPr>
          <p:spPr>
            <a:xfrm rot="2394423">
              <a:off x="5359413" y="4119859"/>
              <a:ext cx="1127367" cy="254038"/>
            </a:xfrm>
            <a:prstGeom prst="leftArrow">
              <a:avLst>
                <a:gd name="adj1" fmla="val 10921"/>
                <a:gd name="adj2" fmla="val 51946"/>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Sassoon Infant Rg" panose="02000503030000020003" pitchFamily="50" charset="0"/>
              </a:endParaRPr>
            </a:p>
          </p:txBody>
        </p:sp>
        <p:sp>
          <p:nvSpPr>
            <p:cNvPr id="8209" name="TextBox 4"/>
            <p:cNvSpPr txBox="1">
              <a:spLocks noChangeArrowheads="1"/>
            </p:cNvSpPr>
            <p:nvPr/>
          </p:nvSpPr>
          <p:spPr bwMode="auto">
            <a:xfrm>
              <a:off x="6438379" y="3876935"/>
              <a:ext cx="217610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GB" altLang="en-US" sz="1800">
                  <a:solidFill>
                    <a:srgbClr val="7030A0"/>
                  </a:solidFill>
                  <a:latin typeface="Sassoon Infant Rg" pitchFamily="50" charset="0"/>
                </a:rPr>
                <a:t>An introduction phrase or title for the list is often called the </a:t>
              </a:r>
              <a:r>
                <a:rPr lang="en-GB" altLang="en-US" sz="1800" b="1">
                  <a:solidFill>
                    <a:srgbClr val="7030A0"/>
                  </a:solidFill>
                  <a:latin typeface="Sassoon Infant Rg" pitchFamily="50" charset="0"/>
                </a:rPr>
                <a:t>stem</a:t>
              </a:r>
              <a:r>
                <a:rPr lang="en-GB" altLang="en-US" sz="1800">
                  <a:solidFill>
                    <a:srgbClr val="7030A0"/>
                  </a:solidFill>
                  <a:latin typeface="Sassoon Infant Rg" pitchFamily="50" charset="0"/>
                </a:rPr>
                <a:t>.</a:t>
              </a:r>
            </a:p>
          </p:txBody>
        </p:sp>
      </p:grpSp>
      <p:grpSp>
        <p:nvGrpSpPr>
          <p:cNvPr id="5129" name="Group 9"/>
          <p:cNvGrpSpPr>
            <a:grpSpLocks/>
          </p:cNvGrpSpPr>
          <p:nvPr/>
        </p:nvGrpSpPr>
        <p:grpSpPr bwMode="auto">
          <a:xfrm>
            <a:off x="1238250" y="5237163"/>
            <a:ext cx="3413125" cy="1138237"/>
            <a:chOff x="1238237" y="5237818"/>
            <a:chExt cx="3412801" cy="1137227"/>
          </a:xfrm>
        </p:grpSpPr>
        <p:sp>
          <p:nvSpPr>
            <p:cNvPr id="11" name="Left Arrow 10"/>
            <p:cNvSpPr/>
            <p:nvPr/>
          </p:nvSpPr>
          <p:spPr>
            <a:xfrm rot="4837910">
              <a:off x="1059129" y="5416926"/>
              <a:ext cx="659814" cy="301596"/>
            </a:xfrm>
            <a:prstGeom prst="leftArrow">
              <a:avLst>
                <a:gd name="adj1" fmla="val 17402"/>
                <a:gd name="adj2" fmla="val 55445"/>
              </a:avLst>
            </a:prstGeom>
            <a:solidFill>
              <a:srgbClr val="3366FF"/>
            </a:solid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Sassoon Infant Rg" panose="02000503030000020003" pitchFamily="50" charset="0"/>
              </a:endParaRPr>
            </a:p>
          </p:txBody>
        </p:sp>
        <p:sp>
          <p:nvSpPr>
            <p:cNvPr id="8207" name="TextBox 11"/>
            <p:cNvSpPr txBox="1">
              <a:spLocks noChangeArrowheads="1"/>
            </p:cNvSpPr>
            <p:nvPr/>
          </p:nvSpPr>
          <p:spPr bwMode="auto">
            <a:xfrm>
              <a:off x="1447464" y="5451715"/>
              <a:ext cx="320357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GB" altLang="en-US" sz="1800">
                  <a:solidFill>
                    <a:srgbClr val="0070C0"/>
                  </a:solidFill>
                  <a:latin typeface="Sassoon Infant Rg" pitchFamily="50" charset="0"/>
                </a:rPr>
                <a:t>Bullet points don’t have to be dots, but they should all be the same in one list.</a:t>
              </a:r>
            </a:p>
          </p:txBody>
        </p:sp>
      </p:grpSp>
      <p:grpSp>
        <p:nvGrpSpPr>
          <p:cNvPr id="5130" name="Group 8"/>
          <p:cNvGrpSpPr>
            <a:grpSpLocks/>
          </p:cNvGrpSpPr>
          <p:nvPr/>
        </p:nvGrpSpPr>
        <p:grpSpPr bwMode="auto">
          <a:xfrm>
            <a:off x="3395663" y="4348163"/>
            <a:ext cx="4121150" cy="1646237"/>
            <a:chOff x="3267978" y="4539401"/>
            <a:chExt cx="4121500" cy="1645757"/>
          </a:xfrm>
        </p:grpSpPr>
        <p:sp>
          <p:nvSpPr>
            <p:cNvPr id="8203" name="TextBox 12"/>
            <p:cNvSpPr txBox="1">
              <a:spLocks noChangeArrowheads="1"/>
            </p:cNvSpPr>
            <p:nvPr/>
          </p:nvSpPr>
          <p:spPr bwMode="auto">
            <a:xfrm>
              <a:off x="4716016" y="5261828"/>
              <a:ext cx="26734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GB" altLang="en-US" sz="1800">
                  <a:solidFill>
                    <a:srgbClr val="FF0000"/>
                  </a:solidFill>
                  <a:latin typeface="Sassoon Infant Rg" pitchFamily="50" charset="0"/>
                </a:rPr>
                <a:t>Make sure each point is clearly different from the others.</a:t>
              </a:r>
            </a:p>
          </p:txBody>
        </p:sp>
        <p:sp>
          <p:nvSpPr>
            <p:cNvPr id="14" name="Left Arrow 13"/>
            <p:cNvSpPr/>
            <p:nvPr/>
          </p:nvSpPr>
          <p:spPr>
            <a:xfrm rot="2070414">
              <a:off x="3922084" y="4539401"/>
              <a:ext cx="900188" cy="276144"/>
            </a:xfrm>
            <a:prstGeom prst="leftArrow">
              <a:avLst>
                <a:gd name="adj1" fmla="val 17315"/>
                <a:gd name="adj2" fmla="val 608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Sassoon Infant Rg" panose="02000503030000020003" pitchFamily="50" charset="0"/>
              </a:endParaRPr>
            </a:p>
          </p:txBody>
        </p:sp>
        <p:sp>
          <p:nvSpPr>
            <p:cNvPr id="17" name="Left Arrow 16"/>
            <p:cNvSpPr/>
            <p:nvPr/>
          </p:nvSpPr>
          <p:spPr>
            <a:xfrm rot="326400">
              <a:off x="3267978" y="4932986"/>
              <a:ext cx="1544768" cy="276144"/>
            </a:xfrm>
            <a:prstGeom prst="leftArrow">
              <a:avLst>
                <a:gd name="adj1" fmla="val 17315"/>
                <a:gd name="adj2" fmla="val 6082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Sassoon Infant Rg" panose="02000503030000020003" pitchFamily="50" charset="0"/>
              </a:endParaRPr>
            </a:p>
          </p:txBody>
        </p:sp>
      </p:grpSp>
      <p:pic>
        <p:nvPicPr>
          <p:cNvPr id="8202" name="Picture 1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6562725"/>
            <a:ext cx="8810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fade">
                                      <p:cBhvr>
                                        <p:cTn id="11" dur="500"/>
                                        <p:tgtEl>
                                          <p:spTgt spid="512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250"/>
                                  </p:stCondLst>
                                  <p:childTnLst>
                                    <p:set>
                                      <p:cBhvr>
                                        <p:cTn id="15" dur="1" fill="hold">
                                          <p:stCondLst>
                                            <p:cond delay="0"/>
                                          </p:stCondLst>
                                        </p:cTn>
                                        <p:tgtEl>
                                          <p:spTgt spid="5127"/>
                                        </p:tgtEl>
                                        <p:attrNameLst>
                                          <p:attrName>style.visibility</p:attrName>
                                        </p:attrNameLst>
                                      </p:cBhvr>
                                      <p:to>
                                        <p:strVal val="visible"/>
                                      </p:to>
                                    </p:set>
                                    <p:animEffect transition="in" filter="fade">
                                      <p:cBhvr>
                                        <p:cTn id="16" dur="500"/>
                                        <p:tgtEl>
                                          <p:spTgt spid="5127"/>
                                        </p:tgtEl>
                                      </p:cBhvr>
                                    </p:animEffect>
                                  </p:childTnLst>
                                </p:cTn>
                              </p:par>
                            </p:childTnLst>
                          </p:cTn>
                        </p:par>
                        <p:par>
                          <p:cTn id="17" fill="hold" nodeType="afterGroup">
                            <p:stCondLst>
                              <p:cond delay="750"/>
                            </p:stCondLst>
                            <p:childTnLst>
                              <p:par>
                                <p:cTn id="18" presetID="10" presetClass="entr" presetSubtype="0" fill="hold" nodeType="afterEffect">
                                  <p:stCondLst>
                                    <p:cond delay="25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fade">
                                      <p:cBhvr>
                                        <p:cTn id="20" dur="500"/>
                                        <p:tgtEl>
                                          <p:spTgt spid="8">
                                            <p:txEl>
                                              <p:pRg st="0" end="0"/>
                                            </p:txEl>
                                          </p:spTgt>
                                        </p:tgtEl>
                                      </p:cBhvr>
                                    </p:animEffect>
                                  </p:childTnLst>
                                </p:cTn>
                              </p:par>
                            </p:childTnLst>
                          </p:cTn>
                        </p:par>
                        <p:par>
                          <p:cTn id="21" fill="hold" nodeType="afterGroup">
                            <p:stCondLst>
                              <p:cond delay="1500"/>
                            </p:stCondLst>
                            <p:childTnLst>
                              <p:par>
                                <p:cTn id="22" presetID="10" presetClass="entr" presetSubtype="0" fill="hold" nodeType="afterEffect">
                                  <p:stCondLst>
                                    <p:cond delay="25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fade">
                                      <p:cBhvr>
                                        <p:cTn id="24" dur="500"/>
                                        <p:tgtEl>
                                          <p:spTgt spid="8">
                                            <p:txEl>
                                              <p:pRg st="1" end="1"/>
                                            </p:txEl>
                                          </p:spTgt>
                                        </p:tgtEl>
                                      </p:cBhvr>
                                    </p:animEffect>
                                  </p:childTnLst>
                                </p:cTn>
                              </p:par>
                            </p:childTnLst>
                          </p:cTn>
                        </p:par>
                        <p:par>
                          <p:cTn id="25" fill="hold" nodeType="afterGroup">
                            <p:stCondLst>
                              <p:cond delay="2250"/>
                            </p:stCondLst>
                            <p:childTnLst>
                              <p:par>
                                <p:cTn id="26" presetID="10" presetClass="entr" presetSubtype="0" fill="hold" nodeType="afterEffect">
                                  <p:stCondLst>
                                    <p:cond delay="25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fade">
                                      <p:cBhvr>
                                        <p:cTn id="28" dur="500"/>
                                        <p:tgtEl>
                                          <p:spTgt spid="8">
                                            <p:txEl>
                                              <p:pRg st="2" end="2"/>
                                            </p:txEl>
                                          </p:spTgt>
                                        </p:tgtEl>
                                      </p:cBhvr>
                                    </p:animEffect>
                                  </p:childTnLst>
                                </p:cTn>
                              </p:par>
                            </p:childTnLst>
                          </p:cTn>
                        </p:par>
                        <p:par>
                          <p:cTn id="29" fill="hold" nodeType="afterGroup">
                            <p:stCondLst>
                              <p:cond delay="3000"/>
                            </p:stCondLst>
                            <p:childTnLst>
                              <p:par>
                                <p:cTn id="30" presetID="10" presetClass="entr" presetSubtype="0" fill="hold" nodeType="afterEffect">
                                  <p:stCondLst>
                                    <p:cond delay="250"/>
                                  </p:stCondLst>
                                  <p:childTnLst>
                                    <p:set>
                                      <p:cBhvr>
                                        <p:cTn id="31" dur="1" fill="hold">
                                          <p:stCondLst>
                                            <p:cond delay="0"/>
                                          </p:stCondLst>
                                        </p:cTn>
                                        <p:tgtEl>
                                          <p:spTgt spid="8">
                                            <p:txEl>
                                              <p:pRg st="3" end="3"/>
                                            </p:txEl>
                                          </p:spTgt>
                                        </p:tgtEl>
                                        <p:attrNameLst>
                                          <p:attrName>style.visibility</p:attrName>
                                        </p:attrNameLst>
                                      </p:cBhvr>
                                      <p:to>
                                        <p:strVal val="visible"/>
                                      </p:to>
                                    </p:set>
                                    <p:animEffect transition="in" filter="fade">
                                      <p:cBhvr>
                                        <p:cTn id="32" dur="500"/>
                                        <p:tgtEl>
                                          <p:spTgt spid="8">
                                            <p:txEl>
                                              <p:pRg st="3" end="3"/>
                                            </p:txEl>
                                          </p:spTgt>
                                        </p:tgtEl>
                                      </p:cBhvr>
                                    </p:animEffect>
                                  </p:childTnLst>
                                </p:cTn>
                              </p:par>
                            </p:childTnLst>
                          </p:cTn>
                        </p:par>
                        <p:par>
                          <p:cTn id="33" fill="hold" nodeType="afterGroup">
                            <p:stCondLst>
                              <p:cond delay="3750"/>
                            </p:stCondLst>
                            <p:childTnLst>
                              <p:par>
                                <p:cTn id="34" presetID="10" presetClass="entr" presetSubtype="0" fill="hold" nodeType="afterEffect">
                                  <p:stCondLst>
                                    <p:cond delay="250"/>
                                  </p:stCondLst>
                                  <p:childTnLst>
                                    <p:set>
                                      <p:cBhvr>
                                        <p:cTn id="35" dur="1" fill="hold">
                                          <p:stCondLst>
                                            <p:cond delay="0"/>
                                          </p:stCondLst>
                                        </p:cTn>
                                        <p:tgtEl>
                                          <p:spTgt spid="8">
                                            <p:txEl>
                                              <p:pRg st="4" end="4"/>
                                            </p:txEl>
                                          </p:spTgt>
                                        </p:tgtEl>
                                        <p:attrNameLst>
                                          <p:attrName>style.visibility</p:attrName>
                                        </p:attrNameLst>
                                      </p:cBhvr>
                                      <p:to>
                                        <p:strVal val="visible"/>
                                      </p:to>
                                    </p:set>
                                    <p:animEffect transition="in" filter="fade">
                                      <p:cBhvr>
                                        <p:cTn id="36" dur="500"/>
                                        <p:tgtEl>
                                          <p:spTgt spid="8">
                                            <p:txEl>
                                              <p:pRg st="4" end="4"/>
                                            </p:txEl>
                                          </p:spTgt>
                                        </p:tgtEl>
                                      </p:cBhvr>
                                    </p:animEffect>
                                  </p:childTnLst>
                                </p:cTn>
                              </p:par>
                            </p:childTnLst>
                          </p:cTn>
                        </p:par>
                        <p:par>
                          <p:cTn id="37" fill="hold" nodeType="afterGroup">
                            <p:stCondLst>
                              <p:cond delay="4500"/>
                            </p:stCondLst>
                            <p:childTnLst>
                              <p:par>
                                <p:cTn id="38" presetID="10" presetClass="entr" presetSubtype="0" fill="hold" nodeType="afterEffect">
                                  <p:stCondLst>
                                    <p:cond delay="250"/>
                                  </p:stCondLst>
                                  <p:childTnLst>
                                    <p:set>
                                      <p:cBhvr>
                                        <p:cTn id="39" dur="1" fill="hold">
                                          <p:stCondLst>
                                            <p:cond delay="0"/>
                                          </p:stCondLst>
                                        </p:cTn>
                                        <p:tgtEl>
                                          <p:spTgt spid="8">
                                            <p:txEl>
                                              <p:pRg st="5" end="5"/>
                                            </p:txEl>
                                          </p:spTgt>
                                        </p:tgtEl>
                                        <p:attrNameLst>
                                          <p:attrName>style.visibility</p:attrName>
                                        </p:attrNameLst>
                                      </p:cBhvr>
                                      <p:to>
                                        <p:strVal val="visible"/>
                                      </p:to>
                                    </p:set>
                                    <p:animEffect transition="in" filter="fade">
                                      <p:cBhvr>
                                        <p:cTn id="40" dur="500"/>
                                        <p:tgtEl>
                                          <p:spTgt spid="8">
                                            <p:txEl>
                                              <p:pRg st="5" end="5"/>
                                            </p:txEl>
                                          </p:spTgt>
                                        </p:tgtEl>
                                      </p:cBhvr>
                                    </p:animEffect>
                                  </p:childTnLst>
                                </p:cTn>
                              </p:par>
                            </p:childTnLst>
                          </p:cTn>
                        </p:par>
                        <p:par>
                          <p:cTn id="41" fill="hold" nodeType="afterGroup">
                            <p:stCondLst>
                              <p:cond delay="5250"/>
                            </p:stCondLst>
                            <p:childTnLst>
                              <p:par>
                                <p:cTn id="42" presetID="10" presetClass="entr" presetSubtype="0" fill="hold" nodeType="afterEffect">
                                  <p:stCondLst>
                                    <p:cond delay="750"/>
                                  </p:stCondLst>
                                  <p:childTnLst>
                                    <p:set>
                                      <p:cBhvr>
                                        <p:cTn id="43" dur="1" fill="hold">
                                          <p:stCondLst>
                                            <p:cond delay="0"/>
                                          </p:stCondLst>
                                        </p:cTn>
                                        <p:tgtEl>
                                          <p:spTgt spid="5129"/>
                                        </p:tgtEl>
                                        <p:attrNameLst>
                                          <p:attrName>style.visibility</p:attrName>
                                        </p:attrNameLst>
                                      </p:cBhvr>
                                      <p:to>
                                        <p:strVal val="visible"/>
                                      </p:to>
                                    </p:set>
                                    <p:animEffect transition="in" filter="fade">
                                      <p:cBhvr>
                                        <p:cTn id="44" dur="500"/>
                                        <p:tgtEl>
                                          <p:spTgt spid="5129"/>
                                        </p:tgtEl>
                                      </p:cBhvr>
                                    </p:animEffect>
                                  </p:childTnLst>
                                </p:cTn>
                              </p:par>
                            </p:childTnLst>
                          </p:cTn>
                        </p:par>
                        <p:par>
                          <p:cTn id="45" fill="hold" nodeType="afterGroup">
                            <p:stCondLst>
                              <p:cond delay="6500"/>
                            </p:stCondLst>
                            <p:childTnLst>
                              <p:par>
                                <p:cTn id="46" presetID="10" presetClass="entr" presetSubtype="0" fill="hold" nodeType="afterEffect">
                                  <p:stCondLst>
                                    <p:cond delay="750"/>
                                  </p:stCondLst>
                                  <p:childTnLst>
                                    <p:set>
                                      <p:cBhvr>
                                        <p:cTn id="47" dur="1" fill="hold">
                                          <p:stCondLst>
                                            <p:cond delay="0"/>
                                          </p:stCondLst>
                                        </p:cTn>
                                        <p:tgtEl>
                                          <p:spTgt spid="5130"/>
                                        </p:tgtEl>
                                        <p:attrNameLst>
                                          <p:attrName>style.visibility</p:attrName>
                                        </p:attrNameLst>
                                      </p:cBhvr>
                                      <p:to>
                                        <p:strVal val="visible"/>
                                      </p:to>
                                    </p:set>
                                    <p:animEffect transition="in" filter="fade">
                                      <p:cBhvr>
                                        <p:cTn id="48" dur="500"/>
                                        <p:tgtEl>
                                          <p:spTgt spid="5130"/>
                                        </p:tgtEl>
                                      </p:cBhvr>
                                    </p:animEffect>
                                  </p:childTnLst>
                                </p:cTn>
                              </p:par>
                            </p:childTnLst>
                          </p:cTn>
                        </p:par>
                        <p:par>
                          <p:cTn id="49" fill="hold" nodeType="afterGroup">
                            <p:stCondLst>
                              <p:cond delay="7750"/>
                            </p:stCondLst>
                            <p:childTnLst>
                              <p:par>
                                <p:cTn id="50" presetID="10" presetClass="entr" presetSubtype="0" fill="hold" nodeType="afterEffect">
                                  <p:stCondLst>
                                    <p:cond delay="750"/>
                                  </p:stCondLst>
                                  <p:childTnLst>
                                    <p:set>
                                      <p:cBhvr>
                                        <p:cTn id="51" dur="1" fill="hold">
                                          <p:stCondLst>
                                            <p:cond delay="0"/>
                                          </p:stCondLst>
                                        </p:cTn>
                                        <p:tgtEl>
                                          <p:spTgt spid="5128"/>
                                        </p:tgtEl>
                                        <p:attrNameLst>
                                          <p:attrName>style.visibility</p:attrName>
                                        </p:attrNameLst>
                                      </p:cBhvr>
                                      <p:to>
                                        <p:strVal val="visible"/>
                                      </p:to>
                                    </p:set>
                                    <p:animEffect transition="in" filter="fade">
                                      <p:cBhvr>
                                        <p:cTn id="52"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p:bldP spid="51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800" y="368300"/>
            <a:ext cx="8280400" cy="6084888"/>
          </a:xfrm>
          <a:prstGeom prst="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47" name="TextBox 3"/>
          <p:cNvSpPr txBox="1">
            <a:spLocks noChangeArrowheads="1"/>
          </p:cNvSpPr>
          <p:nvPr/>
        </p:nvSpPr>
        <p:spPr bwMode="auto">
          <a:xfrm>
            <a:off x="1368425" y="485775"/>
            <a:ext cx="64071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GB" altLang="en-US" sz="4400">
                <a:latin typeface="League Gothic" pitchFamily="50" charset="0"/>
                <a:cs typeface="Arial" pitchFamily="34" charset="0"/>
              </a:rPr>
              <a:t>Punctuating Bullet Points</a:t>
            </a:r>
          </a:p>
        </p:txBody>
      </p:sp>
      <p:sp>
        <p:nvSpPr>
          <p:cNvPr id="6148" name="TextBox 5"/>
          <p:cNvSpPr txBox="1">
            <a:spLocks noChangeArrowheads="1"/>
          </p:cNvSpPr>
          <p:nvPr/>
        </p:nvSpPr>
        <p:spPr bwMode="auto">
          <a:xfrm>
            <a:off x="647700" y="1187450"/>
            <a:ext cx="78486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GB" altLang="en-US" sz="2000">
                <a:latin typeface="Sassoon Infant Rg" pitchFamily="50" charset="0"/>
                <a:cs typeface="Arial" pitchFamily="34" charset="0"/>
              </a:rPr>
              <a:t>Why do we need punctuation in a bullet point list?  Aren’t the bullet points the punctuation?  </a:t>
            </a:r>
          </a:p>
          <a:p>
            <a:pPr algn="ctr">
              <a:spcBef>
                <a:spcPct val="0"/>
              </a:spcBef>
              <a:buFontTx/>
              <a:buNone/>
            </a:pPr>
            <a:r>
              <a:rPr lang="en-GB" altLang="en-US" sz="2000">
                <a:latin typeface="Sassoon Infant Rg" pitchFamily="50" charset="0"/>
                <a:cs typeface="Arial" pitchFamily="34" charset="0"/>
              </a:rPr>
              <a:t>Well, no – they’re just a way of laying out your information more clearly for the reader.  </a:t>
            </a:r>
          </a:p>
          <a:p>
            <a:pPr algn="ctr">
              <a:spcBef>
                <a:spcPct val="0"/>
              </a:spcBef>
              <a:buFontTx/>
              <a:buNone/>
            </a:pPr>
            <a:r>
              <a:rPr lang="en-GB" altLang="en-US" sz="2000">
                <a:latin typeface="Sassoon Infant Rg" pitchFamily="50" charset="0"/>
                <a:cs typeface="Arial" pitchFamily="34" charset="0"/>
              </a:rPr>
              <a:t>However, the information on </a:t>
            </a:r>
            <a:r>
              <a:rPr lang="en-GB" altLang="en-US" sz="2000" i="1">
                <a:latin typeface="Sassoon Infant Rg" pitchFamily="50" charset="0"/>
                <a:cs typeface="Arial" pitchFamily="34" charset="0"/>
              </a:rPr>
              <a:t>some</a:t>
            </a:r>
            <a:r>
              <a:rPr lang="en-GB" altLang="en-US" sz="2000">
                <a:latin typeface="Sassoon Infant Rg" pitchFamily="50" charset="0"/>
                <a:cs typeface="Arial" pitchFamily="34" charset="0"/>
              </a:rPr>
              <a:t> bullet point lists needs to follow specific punctuation rules.  </a:t>
            </a:r>
          </a:p>
        </p:txBody>
      </p:sp>
      <p:sp>
        <p:nvSpPr>
          <p:cNvPr id="6150" name="Rectangle 2"/>
          <p:cNvSpPr>
            <a:spLocks noChangeArrowheads="1"/>
          </p:cNvSpPr>
          <p:nvPr/>
        </p:nvSpPr>
        <p:spPr bwMode="auto">
          <a:xfrm>
            <a:off x="3489325" y="3171825"/>
            <a:ext cx="368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GB" altLang="en-US" sz="3600">
                <a:latin typeface="League Gothic" pitchFamily="50" charset="0"/>
                <a:cs typeface="Arial" pitchFamily="34" charset="0"/>
              </a:rPr>
              <a:t>Let’s take a look…</a:t>
            </a:r>
            <a:endParaRPr lang="en-GB" altLang="en-US" sz="3600">
              <a:solidFill>
                <a:srgbClr val="FF0000"/>
              </a:solidFill>
              <a:latin typeface="League Gothic" pitchFamily="50" charset="0"/>
              <a:cs typeface="Arial" pitchFamily="34" charset="0"/>
            </a:endParaRPr>
          </a:p>
        </p:txBody>
      </p:sp>
      <p:pic>
        <p:nvPicPr>
          <p:cNvPr id="10246"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6562725"/>
            <a:ext cx="8810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086225"/>
            <a:ext cx="86201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0463" y="3930650"/>
            <a:ext cx="712787"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61088" y="4605338"/>
            <a:ext cx="8128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08025" y="3829050"/>
            <a:ext cx="110490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51038" y="4705350"/>
            <a:ext cx="225742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500"/>
                                        <p:tgtEl>
                                          <p:spTgt spid="6147"/>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148"/>
                                        </p:tgtEl>
                                        <p:attrNameLst>
                                          <p:attrName>style.visibility</p:attrName>
                                        </p:attrNameLst>
                                      </p:cBhvr>
                                      <p:to>
                                        <p:strVal val="visible"/>
                                      </p:to>
                                    </p:set>
                                    <p:animEffect transition="in" filter="fade">
                                      <p:cBhvr>
                                        <p:cTn id="11" dur="500"/>
                                        <p:tgtEl>
                                          <p:spTgt spid="6148"/>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150"/>
                                        </p:tgtEl>
                                        <p:attrNameLst>
                                          <p:attrName>style.visibility</p:attrName>
                                        </p:attrNameLst>
                                      </p:cBhvr>
                                      <p:to>
                                        <p:strVal val="visible"/>
                                      </p:to>
                                    </p:set>
                                    <p:animEffect transition="in" filter="fade">
                                      <p:cBhvr>
                                        <p:cTn id="15" dur="500"/>
                                        <p:tgtEl>
                                          <p:spTgt spid="615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nodeType="afterGroup">
                            <p:stCondLst>
                              <p:cond delay="500"/>
                            </p:stCondLst>
                            <p:childTnLst>
                              <p:par>
                                <p:cTn id="22" presetID="10" presetClass="entr" presetSubtype="0" fill="hold" nodeType="afterEffect">
                                  <p:stCondLst>
                                    <p:cond delay="5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nodeType="afterGroup">
                            <p:stCondLst>
                              <p:cond delay="1500"/>
                            </p:stCondLst>
                            <p:childTnLst>
                              <p:par>
                                <p:cTn id="26" presetID="10" presetClass="entr" presetSubtype="0" fill="hold" nodeType="afterEffect">
                                  <p:stCondLst>
                                    <p:cond delay="50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par>
                          <p:cTn id="29" fill="hold" nodeType="afterGroup">
                            <p:stCondLst>
                              <p:cond delay="2500"/>
                            </p:stCondLst>
                            <p:childTnLst>
                              <p:par>
                                <p:cTn id="30" presetID="10" presetClass="entr" presetSubtype="0" fill="hold" nodeType="afterEffect">
                                  <p:stCondLst>
                                    <p:cond delay="50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par>
                          <p:cTn id="33" fill="hold" nodeType="afterGroup">
                            <p:stCondLst>
                              <p:cond delay="3500"/>
                            </p:stCondLst>
                            <p:childTnLst>
                              <p:par>
                                <p:cTn id="34" presetID="10" presetClass="entr" presetSubtype="0" fill="hold" nodeType="afterEffect">
                                  <p:stCondLst>
                                    <p:cond delay="50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p:bldP spid="61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800" y="368300"/>
            <a:ext cx="8280400" cy="6084888"/>
          </a:xfrm>
          <a:prstGeom prst="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171" name="TextBox 3"/>
          <p:cNvSpPr txBox="1">
            <a:spLocks noChangeArrowheads="1"/>
          </p:cNvSpPr>
          <p:nvPr/>
        </p:nvSpPr>
        <p:spPr bwMode="auto">
          <a:xfrm>
            <a:off x="1044575" y="638175"/>
            <a:ext cx="72358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GB" altLang="en-US" sz="4400">
                <a:latin typeface="League Gothic" pitchFamily="50" charset="0"/>
                <a:cs typeface="Arial" pitchFamily="34" charset="0"/>
              </a:rPr>
              <a:t>Listing Facts</a:t>
            </a:r>
          </a:p>
        </p:txBody>
      </p:sp>
      <p:sp>
        <p:nvSpPr>
          <p:cNvPr id="7172" name="TextBox 5"/>
          <p:cNvSpPr txBox="1">
            <a:spLocks noChangeArrowheads="1"/>
          </p:cNvSpPr>
          <p:nvPr/>
        </p:nvSpPr>
        <p:spPr bwMode="auto">
          <a:xfrm>
            <a:off x="863600" y="1524000"/>
            <a:ext cx="7416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GB" altLang="en-US" sz="2000">
                <a:latin typeface="Sassoon Infant Rg" pitchFamily="50" charset="0"/>
                <a:cs typeface="Arial" pitchFamily="34" charset="0"/>
              </a:rPr>
              <a:t>You could put some individual facts about a topic into a bullet point fact box, for example in a report.</a:t>
            </a:r>
          </a:p>
          <a:p>
            <a:pPr algn="ctr">
              <a:spcBef>
                <a:spcPct val="0"/>
              </a:spcBef>
              <a:buFontTx/>
              <a:buNone/>
            </a:pPr>
            <a:r>
              <a:rPr lang="en-GB" altLang="en-US" sz="2000">
                <a:latin typeface="Sassoon Infant Rg" pitchFamily="50" charset="0"/>
                <a:cs typeface="Arial" pitchFamily="34" charset="0"/>
              </a:rPr>
              <a:t>Facts are usually given as statements in a sentence.  And what does a statement sentence always need?  </a:t>
            </a:r>
          </a:p>
          <a:p>
            <a:pPr algn="ctr">
              <a:spcBef>
                <a:spcPct val="0"/>
              </a:spcBef>
              <a:buFontTx/>
              <a:buNone/>
            </a:pPr>
            <a:r>
              <a:rPr lang="en-GB" altLang="en-US" sz="2000">
                <a:latin typeface="Sassoon Infant Rg" pitchFamily="50" charset="0"/>
                <a:cs typeface="Arial" pitchFamily="34" charset="0"/>
              </a:rPr>
              <a:t>That’s right – capital letter and full stop.</a:t>
            </a:r>
          </a:p>
        </p:txBody>
      </p:sp>
      <p:sp>
        <p:nvSpPr>
          <p:cNvPr id="11" name="Text Box 2"/>
          <p:cNvSpPr txBox="1">
            <a:spLocks noChangeArrowheads="1"/>
          </p:cNvSpPr>
          <p:nvPr/>
        </p:nvSpPr>
        <p:spPr bwMode="auto">
          <a:xfrm>
            <a:off x="2195513" y="3271838"/>
            <a:ext cx="4932362" cy="2979737"/>
          </a:xfrm>
          <a:prstGeom prst="rect">
            <a:avLst/>
          </a:prstGeom>
          <a:solidFill>
            <a:srgbClr val="92D050"/>
          </a:solidFill>
          <a:ln w="28575">
            <a:solidFill>
              <a:srgbClr val="7030A0"/>
            </a:solidFill>
            <a:miter lim="800000"/>
            <a:headEnd/>
            <a:tailEnd/>
          </a:ln>
        </p:spPr>
        <p:txBody>
          <a:bodyPr/>
          <a:lstStyle/>
          <a:p>
            <a:pPr>
              <a:lnSpc>
                <a:spcPct val="115000"/>
              </a:lnSpc>
              <a:spcAft>
                <a:spcPts val="0"/>
              </a:spcAft>
              <a:defRPr/>
            </a:pPr>
            <a:r>
              <a:rPr lang="en-GB" sz="2000" u="sng" dirty="0">
                <a:latin typeface="Sassoon Infant Rg" panose="02000503030000020003" pitchFamily="50" charset="0"/>
                <a:ea typeface="Calibri"/>
                <a:cs typeface="Times New Roman"/>
              </a:rPr>
              <a:t>Fascinating Space Facts</a:t>
            </a:r>
          </a:p>
          <a:p>
            <a:pPr marL="342900" indent="-342900">
              <a:lnSpc>
                <a:spcPct val="115000"/>
              </a:lnSpc>
              <a:spcAft>
                <a:spcPts val="0"/>
              </a:spcAft>
              <a:buFont typeface="Symbol"/>
              <a:buChar char=""/>
              <a:defRPr/>
            </a:pPr>
            <a:r>
              <a:rPr lang="en-GB" sz="2000" dirty="0">
                <a:latin typeface="Sassoon Infant Rg" panose="02000503030000020003" pitchFamily="50" charset="0"/>
                <a:ea typeface="Calibri"/>
                <a:cs typeface="Times New Roman"/>
              </a:rPr>
              <a:t>Because of Mars’s lower gravity, you would weigh less there than you do on Earth.</a:t>
            </a:r>
          </a:p>
          <a:p>
            <a:pPr marL="342900" indent="-342900">
              <a:lnSpc>
                <a:spcPct val="115000"/>
              </a:lnSpc>
              <a:spcAft>
                <a:spcPts val="0"/>
              </a:spcAft>
              <a:buFont typeface="Symbol"/>
              <a:buChar char=""/>
              <a:defRPr/>
            </a:pPr>
            <a:r>
              <a:rPr lang="en-GB" sz="2000" dirty="0">
                <a:latin typeface="Sassoon Infant Rg" panose="02000503030000020003" pitchFamily="50" charset="0"/>
                <a:ea typeface="Calibri"/>
                <a:cs typeface="Times New Roman"/>
              </a:rPr>
              <a:t>Venus spins in the opposite direction to the other planets.</a:t>
            </a:r>
          </a:p>
          <a:p>
            <a:pPr marL="342900" indent="-342900">
              <a:lnSpc>
                <a:spcPct val="115000"/>
              </a:lnSpc>
              <a:spcAft>
                <a:spcPts val="0"/>
              </a:spcAft>
              <a:buFont typeface="Symbol"/>
              <a:buChar char=""/>
              <a:defRPr/>
            </a:pPr>
            <a:r>
              <a:rPr lang="en-GB" sz="2000" dirty="0">
                <a:latin typeface="Sassoon Infant Rg" panose="02000503030000020003" pitchFamily="50" charset="0"/>
                <a:ea typeface="Calibri"/>
                <a:cs typeface="Times New Roman"/>
              </a:rPr>
              <a:t>Uranus takes 84 Earth years to orbit the sun.</a:t>
            </a:r>
          </a:p>
        </p:txBody>
      </p:sp>
      <p:pic>
        <p:nvPicPr>
          <p:cNvPr id="12294"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6562725"/>
            <a:ext cx="8810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par>
                          <p:cTn id="8" fill="hold" nodeType="afterGroup">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7172"/>
                                        </p:tgtEl>
                                        <p:attrNameLst>
                                          <p:attrName>style.visibility</p:attrName>
                                        </p:attrNameLst>
                                      </p:cBhvr>
                                      <p:to>
                                        <p:strVal val="visible"/>
                                      </p:to>
                                    </p:set>
                                    <p:animEffect transition="in" filter="fade">
                                      <p:cBhvr>
                                        <p:cTn id="11" dur="500"/>
                                        <p:tgtEl>
                                          <p:spTgt spid="7172"/>
                                        </p:tgtEl>
                                      </p:cBhvr>
                                    </p:animEffect>
                                  </p:childTnLst>
                                </p:cTn>
                              </p:par>
                            </p:childTnLst>
                          </p:cTn>
                        </p:par>
                        <p:par>
                          <p:cTn id="12" fill="hold" nodeType="afterGroup">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800" y="404813"/>
            <a:ext cx="8280400" cy="6084887"/>
          </a:xfrm>
          <a:prstGeom prst="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195" name="TextBox 3"/>
          <p:cNvSpPr txBox="1">
            <a:spLocks noChangeArrowheads="1"/>
          </p:cNvSpPr>
          <p:nvPr/>
        </p:nvSpPr>
        <p:spPr bwMode="auto">
          <a:xfrm>
            <a:off x="954088" y="682625"/>
            <a:ext cx="72358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GB" altLang="en-US" sz="4400">
                <a:latin typeface="League Gothic" pitchFamily="50" charset="0"/>
                <a:cs typeface="Arial" pitchFamily="34" charset="0"/>
              </a:rPr>
              <a:t>Listing Questions</a:t>
            </a:r>
          </a:p>
        </p:txBody>
      </p:sp>
      <p:sp>
        <p:nvSpPr>
          <p:cNvPr id="8196" name="TextBox 5"/>
          <p:cNvSpPr txBox="1">
            <a:spLocks noChangeArrowheads="1"/>
          </p:cNvSpPr>
          <p:nvPr/>
        </p:nvSpPr>
        <p:spPr bwMode="auto">
          <a:xfrm>
            <a:off x="863600" y="1524000"/>
            <a:ext cx="7416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GB" altLang="en-US" sz="2000">
                <a:latin typeface="Sassoon Infant Rg" pitchFamily="50" charset="0"/>
                <a:cs typeface="Arial" pitchFamily="34" charset="0"/>
              </a:rPr>
              <a:t>A bullet point list is a good way to organise a set of questions you want to ask – tick them off as you go through.</a:t>
            </a:r>
          </a:p>
          <a:p>
            <a:pPr algn="ctr">
              <a:spcBef>
                <a:spcPct val="0"/>
              </a:spcBef>
              <a:buFontTx/>
              <a:buNone/>
            </a:pPr>
            <a:r>
              <a:rPr lang="en-GB" altLang="en-US" sz="2000">
                <a:latin typeface="Sassoon Infant Rg" pitchFamily="50" charset="0"/>
                <a:cs typeface="Arial" pitchFamily="34" charset="0"/>
              </a:rPr>
              <a:t>Questions are typically in sentences, so they need a</a:t>
            </a:r>
          </a:p>
          <a:p>
            <a:pPr algn="ctr">
              <a:spcBef>
                <a:spcPct val="0"/>
              </a:spcBef>
              <a:buFontTx/>
              <a:buNone/>
            </a:pPr>
            <a:r>
              <a:rPr lang="en-GB" altLang="en-US" sz="2000">
                <a:latin typeface="Sassoon Infant Rg" pitchFamily="50" charset="0"/>
                <a:cs typeface="Arial" pitchFamily="34" charset="0"/>
              </a:rPr>
              <a:t>capital letter and question mark.</a:t>
            </a:r>
          </a:p>
        </p:txBody>
      </p:sp>
      <p:sp>
        <p:nvSpPr>
          <p:cNvPr id="11" name="Text Box 2"/>
          <p:cNvSpPr txBox="1">
            <a:spLocks noChangeArrowheads="1"/>
          </p:cNvSpPr>
          <p:nvPr/>
        </p:nvSpPr>
        <p:spPr bwMode="auto">
          <a:xfrm>
            <a:off x="2339975" y="3048000"/>
            <a:ext cx="4679950" cy="3168650"/>
          </a:xfrm>
          <a:prstGeom prst="rect">
            <a:avLst/>
          </a:prstGeom>
          <a:solidFill>
            <a:srgbClr val="92D050"/>
          </a:solidFill>
          <a:ln w="28575">
            <a:solidFill>
              <a:srgbClr val="7030A0"/>
            </a:solidFill>
            <a:miter lim="800000"/>
            <a:headEnd/>
            <a:tailEnd/>
          </a:ln>
        </p:spPr>
        <p:txBody>
          <a:bodyPr/>
          <a:lstStyle/>
          <a:p>
            <a:pPr>
              <a:lnSpc>
                <a:spcPct val="115000"/>
              </a:lnSpc>
              <a:spcAft>
                <a:spcPts val="0"/>
              </a:spcAft>
              <a:defRPr/>
            </a:pPr>
            <a:r>
              <a:rPr lang="en-GB" sz="2100" u="sng" dirty="0">
                <a:latin typeface="SF Cartoonist Hand" panose="02000506000000020003" pitchFamily="2" charset="0"/>
                <a:ea typeface="Calibri"/>
                <a:cs typeface="Times New Roman"/>
              </a:rPr>
              <a:t>Questions for Queen Victoria</a:t>
            </a:r>
          </a:p>
          <a:p>
            <a:pPr marL="342900" indent="-342900">
              <a:lnSpc>
                <a:spcPct val="115000"/>
              </a:lnSpc>
              <a:spcAft>
                <a:spcPts val="0"/>
              </a:spcAft>
              <a:buFont typeface="Courier New" panose="02070309020205020404" pitchFamily="49" charset="0"/>
              <a:buChar char="o"/>
              <a:defRPr/>
            </a:pPr>
            <a:r>
              <a:rPr lang="en-GB" sz="2100" dirty="0">
                <a:latin typeface="SF Cartoonist Hand" panose="02000506000000020003" pitchFamily="2" charset="0"/>
                <a:ea typeface="Calibri"/>
                <a:cs typeface="Times New Roman"/>
              </a:rPr>
              <a:t>How many children do you have?</a:t>
            </a:r>
          </a:p>
          <a:p>
            <a:pPr marL="342900" indent="-342900">
              <a:lnSpc>
                <a:spcPct val="115000"/>
              </a:lnSpc>
              <a:spcAft>
                <a:spcPts val="0"/>
              </a:spcAft>
              <a:buFont typeface="Courier New" panose="02070309020205020404" pitchFamily="49" charset="0"/>
              <a:buChar char="o"/>
              <a:defRPr/>
            </a:pPr>
            <a:r>
              <a:rPr lang="en-GB" sz="2100" dirty="0">
                <a:latin typeface="SF Cartoonist Hand" panose="02000506000000020003" pitchFamily="2" charset="0"/>
                <a:ea typeface="Calibri"/>
                <a:cs typeface="Times New Roman"/>
              </a:rPr>
              <a:t>Which is your favourite palace?</a:t>
            </a:r>
          </a:p>
          <a:p>
            <a:pPr marL="342900" indent="-342900">
              <a:lnSpc>
                <a:spcPct val="115000"/>
              </a:lnSpc>
              <a:spcAft>
                <a:spcPts val="0"/>
              </a:spcAft>
              <a:buFont typeface="Courier New" panose="02070309020205020404" pitchFamily="49" charset="0"/>
              <a:buChar char="o"/>
              <a:defRPr/>
            </a:pPr>
            <a:r>
              <a:rPr lang="en-GB" sz="2100" dirty="0">
                <a:latin typeface="SF Cartoonist Hand" panose="02000506000000020003" pitchFamily="2" charset="0"/>
                <a:ea typeface="Calibri"/>
                <a:cs typeface="Times New Roman"/>
              </a:rPr>
              <a:t>Do you like riding in your carriage?</a:t>
            </a:r>
          </a:p>
          <a:p>
            <a:pPr marL="342900" indent="-342900">
              <a:lnSpc>
                <a:spcPct val="115000"/>
              </a:lnSpc>
              <a:spcAft>
                <a:spcPts val="0"/>
              </a:spcAft>
              <a:buFont typeface="Courier New" panose="02070309020205020404" pitchFamily="49" charset="0"/>
              <a:buChar char="o"/>
              <a:defRPr/>
            </a:pPr>
            <a:r>
              <a:rPr lang="en-GB" sz="2100" dirty="0">
                <a:latin typeface="SF Cartoonist Hand" panose="02000506000000020003" pitchFamily="2" charset="0"/>
                <a:ea typeface="Calibri"/>
                <a:cs typeface="Times New Roman"/>
              </a:rPr>
              <a:t>Have you got any pets?</a:t>
            </a:r>
          </a:p>
          <a:p>
            <a:pPr marL="342900" indent="-342900">
              <a:lnSpc>
                <a:spcPct val="115000"/>
              </a:lnSpc>
              <a:spcAft>
                <a:spcPts val="0"/>
              </a:spcAft>
              <a:buFont typeface="Courier New" panose="02070309020205020404" pitchFamily="49" charset="0"/>
              <a:buChar char="o"/>
              <a:defRPr/>
            </a:pPr>
            <a:r>
              <a:rPr lang="en-GB" sz="2100" dirty="0">
                <a:latin typeface="SF Cartoonist Hand" panose="02000506000000020003" pitchFamily="2" charset="0"/>
                <a:ea typeface="Calibri"/>
                <a:cs typeface="Times New Roman"/>
              </a:rPr>
              <a:t>Why have you got a smaller crown than the kings and queens before you?</a:t>
            </a:r>
          </a:p>
          <a:p>
            <a:pPr marL="342900" indent="-342900">
              <a:lnSpc>
                <a:spcPct val="115000"/>
              </a:lnSpc>
              <a:spcAft>
                <a:spcPts val="0"/>
              </a:spcAft>
              <a:buFont typeface="Wingdings" panose="05000000000000000000" pitchFamily="2" charset="2"/>
              <a:buChar char="v"/>
              <a:defRPr/>
            </a:pPr>
            <a:endParaRPr lang="en-GB" sz="2000" dirty="0">
              <a:latin typeface="SF Cartoonist Hand" panose="02000506000000020003" pitchFamily="2" charset="0"/>
              <a:ea typeface="Calibri"/>
              <a:cs typeface="Times New Roman"/>
            </a:endParaRPr>
          </a:p>
        </p:txBody>
      </p:sp>
      <p:pic>
        <p:nvPicPr>
          <p:cNvPr id="14342"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6562725"/>
            <a:ext cx="8810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par>
                          <p:cTn id="8" fill="hold" nodeType="afterGroup">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8196"/>
                                        </p:tgtEl>
                                        <p:attrNameLst>
                                          <p:attrName>style.visibility</p:attrName>
                                        </p:attrNameLst>
                                      </p:cBhvr>
                                      <p:to>
                                        <p:strVal val="visible"/>
                                      </p:to>
                                    </p:set>
                                    <p:animEffect transition="in" filter="fade">
                                      <p:cBhvr>
                                        <p:cTn id="11" dur="500"/>
                                        <p:tgtEl>
                                          <p:spTgt spid="8196"/>
                                        </p:tgtEl>
                                      </p:cBhvr>
                                    </p:animEffect>
                                  </p:childTnLst>
                                </p:cTn>
                              </p:par>
                            </p:childTnLst>
                          </p:cTn>
                        </p:par>
                        <p:par>
                          <p:cTn id="12" fill="hold" nodeType="afterGroup">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196"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800" y="404813"/>
            <a:ext cx="8280400" cy="6084887"/>
          </a:xfrm>
          <a:prstGeom prst="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219" name="TextBox 3"/>
          <p:cNvSpPr txBox="1">
            <a:spLocks noChangeArrowheads="1"/>
          </p:cNvSpPr>
          <p:nvPr/>
        </p:nvSpPr>
        <p:spPr bwMode="auto">
          <a:xfrm>
            <a:off x="1042988" y="627063"/>
            <a:ext cx="7235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GB" altLang="en-US" sz="4000">
                <a:latin typeface="League Gothic" pitchFamily="50" charset="0"/>
                <a:cs typeface="Arial" pitchFamily="34" charset="0"/>
              </a:rPr>
              <a:t>Listing Proper Nouns</a:t>
            </a:r>
          </a:p>
        </p:txBody>
      </p:sp>
      <p:sp>
        <p:nvSpPr>
          <p:cNvPr id="9220" name="TextBox 5"/>
          <p:cNvSpPr txBox="1">
            <a:spLocks noChangeArrowheads="1"/>
          </p:cNvSpPr>
          <p:nvPr/>
        </p:nvSpPr>
        <p:spPr bwMode="auto">
          <a:xfrm>
            <a:off x="952500" y="1481138"/>
            <a:ext cx="7416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GB" altLang="en-US" sz="2000">
                <a:latin typeface="Sassoon Infant Rg" pitchFamily="50" charset="0"/>
                <a:cs typeface="Arial" pitchFamily="34" charset="0"/>
              </a:rPr>
              <a:t>When you make a list of names, for example people in a team or countries of the world, each name </a:t>
            </a:r>
            <a:r>
              <a:rPr lang="en-GB" altLang="en-US" sz="2000" b="1" i="1">
                <a:latin typeface="Sassoon Infant Rg" pitchFamily="50" charset="0"/>
                <a:cs typeface="Arial" pitchFamily="34" charset="0"/>
              </a:rPr>
              <a:t>must </a:t>
            </a:r>
            <a:r>
              <a:rPr lang="en-GB" altLang="en-US" sz="2000">
                <a:latin typeface="Sassoon Infant Rg" pitchFamily="50" charset="0"/>
                <a:cs typeface="Arial" pitchFamily="34" charset="0"/>
              </a:rPr>
              <a:t>have a </a:t>
            </a:r>
            <a:br>
              <a:rPr lang="en-GB" altLang="en-US" sz="2000">
                <a:latin typeface="Sassoon Infant Rg" pitchFamily="50" charset="0"/>
                <a:cs typeface="Arial" pitchFamily="34" charset="0"/>
              </a:rPr>
            </a:br>
            <a:r>
              <a:rPr lang="en-GB" altLang="en-US" sz="2000" b="1">
                <a:latin typeface="Sassoon Infant Rg" pitchFamily="50" charset="0"/>
                <a:cs typeface="Arial" pitchFamily="34" charset="0"/>
              </a:rPr>
              <a:t>capital letter</a:t>
            </a:r>
            <a:r>
              <a:rPr lang="en-GB" altLang="en-US" sz="2000">
                <a:latin typeface="Sassoon Infant Rg" pitchFamily="50" charset="0"/>
                <a:cs typeface="Arial" pitchFamily="34" charset="0"/>
              </a:rPr>
              <a:t> at the start.</a:t>
            </a:r>
          </a:p>
        </p:txBody>
      </p:sp>
      <p:sp>
        <p:nvSpPr>
          <p:cNvPr id="10" name="Text Box 2"/>
          <p:cNvSpPr txBox="1">
            <a:spLocks noChangeArrowheads="1"/>
          </p:cNvSpPr>
          <p:nvPr/>
        </p:nvSpPr>
        <p:spPr bwMode="auto">
          <a:xfrm rot="232266">
            <a:off x="2003425" y="3030538"/>
            <a:ext cx="2187575" cy="2924175"/>
          </a:xfrm>
          <a:prstGeom prst="rect">
            <a:avLst/>
          </a:prstGeom>
          <a:solidFill>
            <a:srgbClr val="92D050"/>
          </a:solidFill>
          <a:ln w="28575">
            <a:solidFill>
              <a:srgbClr val="7030A0"/>
            </a:solidFill>
            <a:miter lim="800000"/>
            <a:headEnd/>
            <a:tailEnd/>
          </a:ln>
        </p:spPr>
        <p:txBody>
          <a:bodyPr>
            <a:spAutoFit/>
          </a:bodyPr>
          <a:lstStyle/>
          <a:p>
            <a:pPr>
              <a:lnSpc>
                <a:spcPct val="115000"/>
              </a:lnSpc>
              <a:spcAft>
                <a:spcPts val="0"/>
              </a:spcAft>
              <a:defRPr/>
            </a:pPr>
            <a:r>
              <a:rPr lang="en-GB" sz="2000" b="1" u="sng" dirty="0">
                <a:solidFill>
                  <a:schemeClr val="tx2">
                    <a:lumMod val="50000"/>
                  </a:schemeClr>
                </a:solidFill>
                <a:latin typeface="SF Cartoonist Hand" panose="02000506000000020003" pitchFamily="2" charset="0"/>
                <a:ea typeface="Calibri"/>
                <a:cs typeface="Times New Roman"/>
              </a:rPr>
              <a:t>Netball team</a:t>
            </a:r>
          </a:p>
          <a:p>
            <a:pPr marL="342900" indent="-342900">
              <a:lnSpc>
                <a:spcPct val="115000"/>
              </a:lnSpc>
              <a:spcAft>
                <a:spcPts val="0"/>
              </a:spcAft>
              <a:buFont typeface="Wingdings" panose="05000000000000000000" pitchFamily="2" charset="2"/>
              <a:buChar char="ü"/>
              <a:defRPr/>
            </a:pPr>
            <a:r>
              <a:rPr lang="en-GB" sz="2000" b="1" dirty="0">
                <a:solidFill>
                  <a:schemeClr val="tx2">
                    <a:lumMod val="50000"/>
                  </a:schemeClr>
                </a:solidFill>
                <a:latin typeface="SF Cartoonist Hand" panose="02000506000000020003" pitchFamily="2" charset="0"/>
                <a:ea typeface="Calibri"/>
                <a:cs typeface="Times New Roman"/>
              </a:rPr>
              <a:t>Jamie D</a:t>
            </a:r>
          </a:p>
          <a:p>
            <a:pPr marL="342900" indent="-342900">
              <a:lnSpc>
                <a:spcPct val="115000"/>
              </a:lnSpc>
              <a:spcAft>
                <a:spcPts val="0"/>
              </a:spcAft>
              <a:buFont typeface="Wingdings" panose="05000000000000000000" pitchFamily="2" charset="2"/>
              <a:buChar char="ü"/>
              <a:defRPr/>
            </a:pPr>
            <a:r>
              <a:rPr lang="en-GB" sz="2000" b="1" dirty="0">
                <a:solidFill>
                  <a:schemeClr val="tx2">
                    <a:lumMod val="50000"/>
                  </a:schemeClr>
                </a:solidFill>
                <a:latin typeface="SF Cartoonist Hand" panose="02000506000000020003" pitchFamily="2" charset="0"/>
                <a:ea typeface="Calibri"/>
                <a:cs typeface="Times New Roman"/>
              </a:rPr>
              <a:t>Stefano</a:t>
            </a:r>
          </a:p>
          <a:p>
            <a:pPr marL="342900" indent="-342900">
              <a:lnSpc>
                <a:spcPct val="115000"/>
              </a:lnSpc>
              <a:spcAft>
                <a:spcPts val="0"/>
              </a:spcAft>
              <a:buFont typeface="Wingdings" panose="05000000000000000000" pitchFamily="2" charset="2"/>
              <a:buChar char="ü"/>
              <a:defRPr/>
            </a:pPr>
            <a:r>
              <a:rPr lang="en-GB" sz="2000" b="1" dirty="0">
                <a:solidFill>
                  <a:schemeClr val="tx2">
                    <a:lumMod val="50000"/>
                  </a:schemeClr>
                </a:solidFill>
                <a:latin typeface="SF Cartoonist Hand" panose="02000506000000020003" pitchFamily="2" charset="0"/>
                <a:ea typeface="Calibri"/>
                <a:cs typeface="Times New Roman"/>
              </a:rPr>
              <a:t>Alex</a:t>
            </a:r>
          </a:p>
          <a:p>
            <a:pPr marL="342900" indent="-342900">
              <a:lnSpc>
                <a:spcPct val="115000"/>
              </a:lnSpc>
              <a:spcAft>
                <a:spcPts val="0"/>
              </a:spcAft>
              <a:buFont typeface="Wingdings" panose="05000000000000000000" pitchFamily="2" charset="2"/>
              <a:buChar char="ü"/>
              <a:defRPr/>
            </a:pPr>
            <a:r>
              <a:rPr lang="en-GB" sz="2000" b="1" dirty="0">
                <a:solidFill>
                  <a:schemeClr val="tx2">
                    <a:lumMod val="50000"/>
                  </a:schemeClr>
                </a:solidFill>
                <a:latin typeface="SF Cartoonist Hand" panose="02000506000000020003" pitchFamily="2" charset="0"/>
                <a:ea typeface="Calibri"/>
                <a:cs typeface="Times New Roman"/>
              </a:rPr>
              <a:t>Katie W</a:t>
            </a:r>
          </a:p>
          <a:p>
            <a:pPr marL="342900" indent="-342900">
              <a:lnSpc>
                <a:spcPct val="115000"/>
              </a:lnSpc>
              <a:spcAft>
                <a:spcPts val="0"/>
              </a:spcAft>
              <a:buFont typeface="Wingdings" panose="05000000000000000000" pitchFamily="2" charset="2"/>
              <a:buChar char="ü"/>
              <a:defRPr/>
            </a:pPr>
            <a:r>
              <a:rPr lang="en-GB" sz="2000" b="1" dirty="0" err="1">
                <a:solidFill>
                  <a:schemeClr val="tx2">
                    <a:lumMod val="50000"/>
                  </a:schemeClr>
                </a:solidFill>
                <a:latin typeface="SF Cartoonist Hand" panose="02000506000000020003" pitchFamily="2" charset="0"/>
                <a:ea typeface="Calibri"/>
                <a:cs typeface="Times New Roman"/>
              </a:rPr>
              <a:t>Kodi</a:t>
            </a:r>
            <a:endParaRPr lang="en-GB" sz="2000" b="1" dirty="0">
              <a:solidFill>
                <a:schemeClr val="tx2">
                  <a:lumMod val="50000"/>
                </a:schemeClr>
              </a:solidFill>
              <a:latin typeface="SF Cartoonist Hand" panose="02000506000000020003" pitchFamily="2" charset="0"/>
              <a:ea typeface="Calibri"/>
              <a:cs typeface="Times New Roman"/>
            </a:endParaRPr>
          </a:p>
          <a:p>
            <a:pPr marL="342900" indent="-342900">
              <a:lnSpc>
                <a:spcPct val="115000"/>
              </a:lnSpc>
              <a:spcAft>
                <a:spcPts val="0"/>
              </a:spcAft>
              <a:buFont typeface="Wingdings" panose="05000000000000000000" pitchFamily="2" charset="2"/>
              <a:buChar char="ü"/>
              <a:defRPr/>
            </a:pPr>
            <a:r>
              <a:rPr lang="en-GB" sz="2000" b="1" dirty="0">
                <a:solidFill>
                  <a:schemeClr val="tx2">
                    <a:lumMod val="50000"/>
                  </a:schemeClr>
                </a:solidFill>
                <a:latin typeface="SF Cartoonist Hand" panose="02000506000000020003" pitchFamily="2" charset="0"/>
                <a:ea typeface="Calibri"/>
                <a:cs typeface="Times New Roman"/>
              </a:rPr>
              <a:t>Maia</a:t>
            </a:r>
          </a:p>
          <a:p>
            <a:pPr marL="342900" indent="-342900">
              <a:lnSpc>
                <a:spcPct val="115000"/>
              </a:lnSpc>
              <a:spcAft>
                <a:spcPts val="0"/>
              </a:spcAft>
              <a:buFont typeface="Wingdings" panose="05000000000000000000" pitchFamily="2" charset="2"/>
              <a:buChar char="ü"/>
              <a:defRPr/>
            </a:pPr>
            <a:r>
              <a:rPr lang="en-GB" sz="2000" b="1" dirty="0" err="1">
                <a:solidFill>
                  <a:schemeClr val="tx2">
                    <a:lumMod val="50000"/>
                  </a:schemeClr>
                </a:solidFill>
                <a:latin typeface="SF Cartoonist Hand" panose="02000506000000020003" pitchFamily="2" charset="0"/>
                <a:ea typeface="Calibri"/>
                <a:cs typeface="Times New Roman"/>
              </a:rPr>
              <a:t>Izzie</a:t>
            </a:r>
            <a:endParaRPr lang="en-GB" sz="2000" b="1" dirty="0">
              <a:solidFill>
                <a:schemeClr val="tx2">
                  <a:lumMod val="50000"/>
                </a:schemeClr>
              </a:solidFill>
              <a:latin typeface="SF Cartoonist Hand" panose="02000506000000020003" pitchFamily="2" charset="0"/>
              <a:ea typeface="Calibri"/>
              <a:cs typeface="Times New Roman"/>
            </a:endParaRPr>
          </a:p>
        </p:txBody>
      </p:sp>
      <p:sp>
        <p:nvSpPr>
          <p:cNvPr id="11" name="Text Box 2"/>
          <p:cNvSpPr txBox="1">
            <a:spLocks noChangeArrowheads="1"/>
          </p:cNvSpPr>
          <p:nvPr/>
        </p:nvSpPr>
        <p:spPr bwMode="auto">
          <a:xfrm rot="21205704">
            <a:off x="4840288" y="2571750"/>
            <a:ext cx="3376612" cy="3489325"/>
          </a:xfrm>
          <a:prstGeom prst="rect">
            <a:avLst/>
          </a:prstGeom>
          <a:solidFill>
            <a:srgbClr val="0EBEBE"/>
          </a:solidFill>
          <a:ln w="28575">
            <a:solidFill>
              <a:srgbClr val="7030A0"/>
            </a:solidFill>
            <a:miter lim="800000"/>
            <a:headEnd/>
            <a:tailEnd/>
          </a:ln>
        </p:spPr>
        <p:txBody>
          <a:bodyPr>
            <a:spAutoFit/>
          </a:bodyPr>
          <a:lstStyle/>
          <a:p>
            <a:pPr>
              <a:lnSpc>
                <a:spcPct val="115000"/>
              </a:lnSpc>
              <a:spcAft>
                <a:spcPts val="0"/>
              </a:spcAft>
              <a:defRPr/>
            </a:pPr>
            <a:r>
              <a:rPr lang="en-GB" sz="2400" b="1" dirty="0">
                <a:solidFill>
                  <a:schemeClr val="bg1"/>
                </a:solidFill>
                <a:latin typeface="SF Cartoonist Hand" panose="02000506000000020003" pitchFamily="2" charset="0"/>
                <a:ea typeface="Calibri"/>
                <a:cs typeface="Times New Roman"/>
              </a:rPr>
              <a:t>Six largest countries in the world:</a:t>
            </a:r>
          </a:p>
          <a:p>
            <a:pPr marL="342900" indent="-342900">
              <a:lnSpc>
                <a:spcPct val="115000"/>
              </a:lnSpc>
              <a:spcAft>
                <a:spcPts val="0"/>
              </a:spcAft>
              <a:buFont typeface="Wingdings" panose="05000000000000000000" pitchFamily="2" charset="2"/>
              <a:buChar char="Ø"/>
              <a:defRPr/>
            </a:pPr>
            <a:r>
              <a:rPr lang="en-GB" sz="2400" b="1" dirty="0">
                <a:solidFill>
                  <a:schemeClr val="bg1"/>
                </a:solidFill>
                <a:latin typeface="SF Cartoonist Hand" panose="02000506000000020003" pitchFamily="2" charset="0"/>
                <a:ea typeface="Calibri"/>
                <a:cs typeface="Times New Roman"/>
              </a:rPr>
              <a:t>Russia;</a:t>
            </a:r>
          </a:p>
          <a:p>
            <a:pPr marL="342900" indent="-342900">
              <a:lnSpc>
                <a:spcPct val="115000"/>
              </a:lnSpc>
              <a:spcAft>
                <a:spcPts val="0"/>
              </a:spcAft>
              <a:buFont typeface="Wingdings" panose="05000000000000000000" pitchFamily="2" charset="2"/>
              <a:buChar char="Ø"/>
              <a:defRPr/>
            </a:pPr>
            <a:r>
              <a:rPr lang="en-GB" sz="2400" b="1" dirty="0">
                <a:solidFill>
                  <a:schemeClr val="bg1"/>
                </a:solidFill>
                <a:latin typeface="SF Cartoonist Hand" panose="02000506000000020003" pitchFamily="2" charset="0"/>
                <a:ea typeface="Calibri"/>
                <a:cs typeface="Times New Roman"/>
              </a:rPr>
              <a:t>Canada;</a:t>
            </a:r>
          </a:p>
          <a:p>
            <a:pPr marL="342900" indent="-342900">
              <a:lnSpc>
                <a:spcPct val="115000"/>
              </a:lnSpc>
              <a:spcAft>
                <a:spcPts val="0"/>
              </a:spcAft>
              <a:buFont typeface="Wingdings" panose="05000000000000000000" pitchFamily="2" charset="2"/>
              <a:buChar char="Ø"/>
              <a:defRPr/>
            </a:pPr>
            <a:r>
              <a:rPr lang="en-GB" sz="2400" b="1" dirty="0">
                <a:solidFill>
                  <a:schemeClr val="bg1"/>
                </a:solidFill>
                <a:latin typeface="SF Cartoonist Hand" panose="02000506000000020003" pitchFamily="2" charset="0"/>
                <a:ea typeface="Calibri"/>
                <a:cs typeface="Times New Roman"/>
              </a:rPr>
              <a:t>USA;</a:t>
            </a:r>
          </a:p>
          <a:p>
            <a:pPr marL="342900" indent="-342900">
              <a:lnSpc>
                <a:spcPct val="115000"/>
              </a:lnSpc>
              <a:spcAft>
                <a:spcPts val="0"/>
              </a:spcAft>
              <a:buFont typeface="Wingdings" panose="05000000000000000000" pitchFamily="2" charset="2"/>
              <a:buChar char="Ø"/>
              <a:defRPr/>
            </a:pPr>
            <a:r>
              <a:rPr lang="en-GB" sz="2400" b="1" dirty="0">
                <a:solidFill>
                  <a:schemeClr val="bg1"/>
                </a:solidFill>
                <a:latin typeface="SF Cartoonist Hand" panose="02000506000000020003" pitchFamily="2" charset="0"/>
                <a:ea typeface="Calibri"/>
                <a:cs typeface="Times New Roman"/>
              </a:rPr>
              <a:t>China;</a:t>
            </a:r>
          </a:p>
          <a:p>
            <a:pPr marL="342900" indent="-342900">
              <a:lnSpc>
                <a:spcPct val="115000"/>
              </a:lnSpc>
              <a:spcAft>
                <a:spcPts val="0"/>
              </a:spcAft>
              <a:buFont typeface="Wingdings" panose="05000000000000000000" pitchFamily="2" charset="2"/>
              <a:buChar char="Ø"/>
              <a:defRPr/>
            </a:pPr>
            <a:r>
              <a:rPr lang="en-GB" sz="2400" b="1" dirty="0">
                <a:solidFill>
                  <a:schemeClr val="bg1"/>
                </a:solidFill>
                <a:latin typeface="SF Cartoonist Hand" panose="02000506000000020003" pitchFamily="2" charset="0"/>
                <a:ea typeface="Calibri"/>
                <a:cs typeface="Times New Roman"/>
              </a:rPr>
              <a:t>Brazil;</a:t>
            </a:r>
          </a:p>
          <a:p>
            <a:pPr marL="342900" indent="-342900">
              <a:lnSpc>
                <a:spcPct val="115000"/>
              </a:lnSpc>
              <a:spcAft>
                <a:spcPts val="0"/>
              </a:spcAft>
              <a:buFont typeface="Wingdings" panose="05000000000000000000" pitchFamily="2" charset="2"/>
              <a:buChar char="Ø"/>
              <a:defRPr/>
            </a:pPr>
            <a:r>
              <a:rPr lang="en-GB" sz="2400" b="1" dirty="0">
                <a:solidFill>
                  <a:schemeClr val="bg1"/>
                </a:solidFill>
                <a:latin typeface="SF Cartoonist Hand" panose="02000506000000020003" pitchFamily="2" charset="0"/>
                <a:ea typeface="Calibri"/>
                <a:cs typeface="Times New Roman"/>
              </a:rPr>
              <a:t>Australia.</a:t>
            </a:r>
          </a:p>
        </p:txBody>
      </p:sp>
      <p:pic>
        <p:nvPicPr>
          <p:cNvPr id="16391"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6562725"/>
            <a:ext cx="8810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500"/>
                                        <p:tgtEl>
                                          <p:spTgt spid="9219"/>
                                        </p:tgtEl>
                                      </p:cBhvr>
                                    </p:animEffect>
                                  </p:childTnLst>
                                </p:cTn>
                              </p:par>
                            </p:childTnLst>
                          </p:cTn>
                        </p:par>
                        <p:par>
                          <p:cTn id="8" fill="hold" nodeType="afterGroup">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9220"/>
                                        </p:tgtEl>
                                        <p:attrNameLst>
                                          <p:attrName>style.visibility</p:attrName>
                                        </p:attrNameLst>
                                      </p:cBhvr>
                                      <p:to>
                                        <p:strVal val="visible"/>
                                      </p:to>
                                    </p:set>
                                    <p:animEffect transition="in" filter="fade">
                                      <p:cBhvr>
                                        <p:cTn id="11" dur="500"/>
                                        <p:tgtEl>
                                          <p:spTgt spid="9220"/>
                                        </p:tgtEl>
                                      </p:cBhvr>
                                    </p:animEffect>
                                  </p:childTnLst>
                                </p:cTn>
                              </p:par>
                            </p:childTnLst>
                          </p:cTn>
                        </p:par>
                        <p:par>
                          <p:cTn id="12" fill="hold" nodeType="afterGroup">
                            <p:stCondLst>
                              <p:cond delay="1250"/>
                            </p:stCondLst>
                            <p:childTnLst>
                              <p:par>
                                <p:cTn id="13" presetID="10" presetClass="entr" presetSubtype="0" fill="hold" grpId="0" nodeType="afterEffect">
                                  <p:stCondLst>
                                    <p:cond delay="25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nodeType="afterGroup">
                            <p:stCondLst>
                              <p:cond delay="2000"/>
                            </p:stCondLst>
                            <p:childTnLst>
                              <p:par>
                                <p:cTn id="17" presetID="10" presetClass="entr" presetSubtype="0" fill="hold" grpId="0" nodeType="afterEffect">
                                  <p:stCondLst>
                                    <p:cond delay="25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220" grpId="0"/>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800" y="404813"/>
            <a:ext cx="8280400" cy="6084887"/>
          </a:xfrm>
          <a:prstGeom prst="rect">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243" name="TextBox 3"/>
          <p:cNvSpPr txBox="1">
            <a:spLocks noChangeArrowheads="1"/>
          </p:cNvSpPr>
          <p:nvPr/>
        </p:nvSpPr>
        <p:spPr bwMode="auto">
          <a:xfrm>
            <a:off x="1044575" y="603250"/>
            <a:ext cx="72358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GB" altLang="en-US" sz="4000">
                <a:latin typeface="League Gothic" pitchFamily="50" charset="0"/>
                <a:cs typeface="Arial" pitchFamily="34" charset="0"/>
              </a:rPr>
              <a:t>Listing things or items</a:t>
            </a:r>
          </a:p>
        </p:txBody>
      </p:sp>
      <p:sp>
        <p:nvSpPr>
          <p:cNvPr id="10244" name="TextBox 5"/>
          <p:cNvSpPr txBox="1">
            <a:spLocks noChangeArrowheads="1"/>
          </p:cNvSpPr>
          <p:nvPr/>
        </p:nvSpPr>
        <p:spPr bwMode="auto">
          <a:xfrm>
            <a:off x="863600" y="1268413"/>
            <a:ext cx="7416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GB" altLang="en-US" sz="2000">
                <a:latin typeface="Sassoon Infant Rg" pitchFamily="50" charset="0"/>
                <a:cs typeface="Arial" pitchFamily="34" charset="0"/>
              </a:rPr>
              <a:t>A bullet point list is a really clear way to show a set of resources or equipment needed.  </a:t>
            </a:r>
          </a:p>
          <a:p>
            <a:pPr algn="ctr">
              <a:spcBef>
                <a:spcPct val="0"/>
              </a:spcBef>
              <a:buFontTx/>
              <a:buNone/>
            </a:pPr>
            <a:r>
              <a:rPr lang="en-GB" altLang="en-US" sz="2000">
                <a:latin typeface="Sassoon Infant Rg" pitchFamily="50" charset="0"/>
                <a:cs typeface="Arial" pitchFamily="34" charset="0"/>
              </a:rPr>
              <a:t>These items are usually just words or phrases, so they don’t need sentence punctuation.  </a:t>
            </a:r>
          </a:p>
        </p:txBody>
      </p:sp>
      <p:sp>
        <p:nvSpPr>
          <p:cNvPr id="10" name="Text Box 2"/>
          <p:cNvSpPr txBox="1">
            <a:spLocks noChangeArrowheads="1"/>
          </p:cNvSpPr>
          <p:nvPr/>
        </p:nvSpPr>
        <p:spPr bwMode="auto">
          <a:xfrm rot="232266">
            <a:off x="646113" y="3422650"/>
            <a:ext cx="2062162" cy="2924175"/>
          </a:xfrm>
          <a:prstGeom prst="rect">
            <a:avLst/>
          </a:prstGeom>
          <a:solidFill>
            <a:srgbClr val="0EBEBE"/>
          </a:solidFill>
          <a:ln w="28575">
            <a:solidFill>
              <a:srgbClr val="7030A0"/>
            </a:solidFill>
            <a:miter lim="800000"/>
            <a:headEnd/>
            <a:tailEnd/>
          </a:ln>
        </p:spPr>
        <p:txBody>
          <a:bodyPr>
            <a:spAutoFit/>
          </a:bodyPr>
          <a:lstStyle/>
          <a:p>
            <a:pPr>
              <a:lnSpc>
                <a:spcPct val="115000"/>
              </a:lnSpc>
              <a:spcAft>
                <a:spcPts val="0"/>
              </a:spcAft>
              <a:defRPr/>
            </a:pPr>
            <a:r>
              <a:rPr lang="en-GB" sz="2000" b="1" dirty="0">
                <a:latin typeface="SF Cartoonist Hand" panose="02000506000000020003" pitchFamily="2" charset="0"/>
                <a:ea typeface="Calibri"/>
                <a:cs typeface="Times New Roman"/>
              </a:rPr>
              <a:t>You will need:</a:t>
            </a:r>
          </a:p>
          <a:p>
            <a:pPr marL="342900" indent="-342900">
              <a:lnSpc>
                <a:spcPct val="115000"/>
              </a:lnSpc>
              <a:spcAft>
                <a:spcPts val="0"/>
              </a:spcAft>
              <a:buFont typeface="Arial" panose="020B0604020202020204" pitchFamily="34" charset="0"/>
              <a:buChar char="•"/>
              <a:defRPr/>
            </a:pPr>
            <a:r>
              <a:rPr lang="en-GB" sz="2000" b="1" dirty="0">
                <a:latin typeface="SF Cartoonist Hand" panose="02000506000000020003" pitchFamily="2" charset="0"/>
                <a:ea typeface="Calibri"/>
                <a:cs typeface="Times New Roman"/>
              </a:rPr>
              <a:t>tea bags;</a:t>
            </a:r>
          </a:p>
          <a:p>
            <a:pPr marL="342900" indent="-342900">
              <a:lnSpc>
                <a:spcPct val="115000"/>
              </a:lnSpc>
              <a:spcAft>
                <a:spcPts val="0"/>
              </a:spcAft>
              <a:buFont typeface="Arial" panose="020B0604020202020204" pitchFamily="34" charset="0"/>
              <a:buChar char="•"/>
              <a:defRPr/>
            </a:pPr>
            <a:r>
              <a:rPr lang="en-GB" sz="2000" b="1" dirty="0">
                <a:latin typeface="SF Cartoonist Hand" panose="02000506000000020003" pitchFamily="2" charset="0"/>
                <a:ea typeface="Calibri"/>
                <a:cs typeface="Times New Roman"/>
              </a:rPr>
              <a:t>milk;</a:t>
            </a:r>
          </a:p>
          <a:p>
            <a:pPr marL="342900" indent="-342900">
              <a:lnSpc>
                <a:spcPct val="115000"/>
              </a:lnSpc>
              <a:spcAft>
                <a:spcPts val="0"/>
              </a:spcAft>
              <a:buFont typeface="Arial" panose="020B0604020202020204" pitchFamily="34" charset="0"/>
              <a:buChar char="•"/>
              <a:defRPr/>
            </a:pPr>
            <a:r>
              <a:rPr lang="en-GB" sz="2000" b="1" dirty="0">
                <a:latin typeface="SF Cartoonist Hand" panose="02000506000000020003" pitchFamily="2" charset="0"/>
                <a:ea typeface="Calibri"/>
                <a:cs typeface="Times New Roman"/>
              </a:rPr>
              <a:t>water;</a:t>
            </a:r>
          </a:p>
          <a:p>
            <a:pPr marL="342900" indent="-342900">
              <a:lnSpc>
                <a:spcPct val="115000"/>
              </a:lnSpc>
              <a:spcAft>
                <a:spcPts val="0"/>
              </a:spcAft>
              <a:buFont typeface="Arial" panose="020B0604020202020204" pitchFamily="34" charset="0"/>
              <a:buChar char="•"/>
              <a:defRPr/>
            </a:pPr>
            <a:r>
              <a:rPr lang="en-GB" sz="2000" b="1" dirty="0">
                <a:latin typeface="SF Cartoonist Hand" panose="02000506000000020003" pitchFamily="2" charset="0"/>
                <a:ea typeface="Calibri"/>
                <a:cs typeface="Times New Roman"/>
              </a:rPr>
              <a:t>kettle;</a:t>
            </a:r>
          </a:p>
          <a:p>
            <a:pPr marL="342900" indent="-342900">
              <a:lnSpc>
                <a:spcPct val="115000"/>
              </a:lnSpc>
              <a:spcAft>
                <a:spcPts val="0"/>
              </a:spcAft>
              <a:buFont typeface="Arial" panose="020B0604020202020204" pitchFamily="34" charset="0"/>
              <a:buChar char="•"/>
              <a:defRPr/>
            </a:pPr>
            <a:r>
              <a:rPr lang="en-GB" sz="2000" b="1" dirty="0">
                <a:latin typeface="SF Cartoonist Hand" panose="02000506000000020003" pitchFamily="2" charset="0"/>
                <a:ea typeface="Calibri"/>
                <a:cs typeface="Times New Roman"/>
              </a:rPr>
              <a:t>mug;</a:t>
            </a:r>
          </a:p>
          <a:p>
            <a:pPr marL="342900" indent="-342900">
              <a:lnSpc>
                <a:spcPct val="115000"/>
              </a:lnSpc>
              <a:spcAft>
                <a:spcPts val="0"/>
              </a:spcAft>
              <a:buFont typeface="Arial" panose="020B0604020202020204" pitchFamily="34" charset="0"/>
              <a:buChar char="•"/>
              <a:defRPr/>
            </a:pPr>
            <a:r>
              <a:rPr lang="en-GB" sz="2000" b="1" dirty="0">
                <a:latin typeface="SF Cartoonist Hand" panose="02000506000000020003" pitchFamily="2" charset="0"/>
                <a:ea typeface="Calibri"/>
                <a:cs typeface="Times New Roman"/>
              </a:rPr>
              <a:t>teaspoon;</a:t>
            </a:r>
          </a:p>
          <a:p>
            <a:pPr marL="342900" indent="-342900">
              <a:lnSpc>
                <a:spcPct val="115000"/>
              </a:lnSpc>
              <a:spcAft>
                <a:spcPts val="0"/>
              </a:spcAft>
              <a:buFont typeface="Arial" panose="020B0604020202020204" pitchFamily="34" charset="0"/>
              <a:buChar char="•"/>
              <a:defRPr/>
            </a:pPr>
            <a:r>
              <a:rPr lang="en-GB" sz="2000" b="1" dirty="0">
                <a:latin typeface="SF Cartoonist Hand" panose="02000506000000020003" pitchFamily="2" charset="0"/>
                <a:ea typeface="Calibri"/>
                <a:cs typeface="Times New Roman"/>
              </a:rPr>
              <a:t>sugar.</a:t>
            </a:r>
          </a:p>
        </p:txBody>
      </p:sp>
      <p:sp>
        <p:nvSpPr>
          <p:cNvPr id="11" name="Text Box 2"/>
          <p:cNvSpPr txBox="1">
            <a:spLocks noChangeArrowheads="1"/>
          </p:cNvSpPr>
          <p:nvPr/>
        </p:nvSpPr>
        <p:spPr bwMode="auto">
          <a:xfrm rot="21205704">
            <a:off x="4338638" y="3998913"/>
            <a:ext cx="2511425" cy="2216150"/>
          </a:xfrm>
          <a:prstGeom prst="rect">
            <a:avLst/>
          </a:prstGeom>
          <a:solidFill>
            <a:srgbClr val="92D050"/>
          </a:solidFill>
          <a:ln w="28575">
            <a:solidFill>
              <a:srgbClr val="7030A0"/>
            </a:solidFill>
            <a:miter lim="800000"/>
            <a:headEnd/>
            <a:tailEnd/>
          </a:ln>
        </p:spPr>
        <p:txBody>
          <a:bodyPr>
            <a:spAutoFit/>
          </a:bodyPr>
          <a:lstStyle/>
          <a:p>
            <a:pPr>
              <a:lnSpc>
                <a:spcPct val="115000"/>
              </a:lnSpc>
              <a:spcAft>
                <a:spcPts val="0"/>
              </a:spcAft>
              <a:defRPr/>
            </a:pPr>
            <a:r>
              <a:rPr lang="en-GB" sz="2000" b="1" u="sng" dirty="0">
                <a:solidFill>
                  <a:schemeClr val="tx1">
                    <a:lumMod val="85000"/>
                    <a:lumOff val="15000"/>
                  </a:schemeClr>
                </a:solidFill>
                <a:latin typeface="SF Cartoonist Hand" panose="02000506000000020003" pitchFamily="2" charset="0"/>
                <a:ea typeface="Calibri"/>
                <a:cs typeface="Times New Roman"/>
              </a:rPr>
              <a:t>Football tournament</a:t>
            </a:r>
          </a:p>
          <a:p>
            <a:pPr marL="342900" indent="-342900">
              <a:lnSpc>
                <a:spcPct val="115000"/>
              </a:lnSpc>
              <a:spcAft>
                <a:spcPts val="0"/>
              </a:spcAft>
              <a:buFont typeface="Wingdings" panose="05000000000000000000" pitchFamily="2" charset="2"/>
              <a:buChar char="q"/>
              <a:defRPr/>
            </a:pPr>
            <a:r>
              <a:rPr lang="en-GB" sz="2000" b="1" dirty="0">
                <a:solidFill>
                  <a:schemeClr val="tx1">
                    <a:lumMod val="85000"/>
                    <a:lumOff val="15000"/>
                  </a:schemeClr>
                </a:solidFill>
                <a:latin typeface="SF Cartoonist Hand" panose="02000506000000020003" pitchFamily="2" charset="0"/>
                <a:ea typeface="Calibri"/>
                <a:cs typeface="Times New Roman"/>
              </a:rPr>
              <a:t>blow-up goalposts</a:t>
            </a:r>
          </a:p>
          <a:p>
            <a:pPr marL="342900" indent="-342900">
              <a:lnSpc>
                <a:spcPct val="115000"/>
              </a:lnSpc>
              <a:spcAft>
                <a:spcPts val="0"/>
              </a:spcAft>
              <a:buFont typeface="Wingdings" panose="05000000000000000000" pitchFamily="2" charset="2"/>
              <a:buChar char="q"/>
              <a:defRPr/>
            </a:pPr>
            <a:r>
              <a:rPr lang="en-GB" sz="2000" b="1" dirty="0">
                <a:solidFill>
                  <a:schemeClr val="tx1">
                    <a:lumMod val="85000"/>
                    <a:lumOff val="15000"/>
                  </a:schemeClr>
                </a:solidFill>
                <a:latin typeface="SF Cartoonist Hand" panose="02000506000000020003" pitchFamily="2" charset="0"/>
                <a:ea typeface="Calibri"/>
                <a:cs typeface="Times New Roman"/>
              </a:rPr>
              <a:t>footballs</a:t>
            </a:r>
          </a:p>
          <a:p>
            <a:pPr marL="342900" indent="-342900">
              <a:lnSpc>
                <a:spcPct val="115000"/>
              </a:lnSpc>
              <a:spcAft>
                <a:spcPts val="0"/>
              </a:spcAft>
              <a:buFont typeface="Wingdings" panose="05000000000000000000" pitchFamily="2" charset="2"/>
              <a:buChar char="q"/>
              <a:defRPr/>
            </a:pPr>
            <a:r>
              <a:rPr lang="en-GB" sz="2000" b="1" dirty="0">
                <a:solidFill>
                  <a:schemeClr val="tx1">
                    <a:lumMod val="85000"/>
                    <a:lumOff val="15000"/>
                  </a:schemeClr>
                </a:solidFill>
                <a:latin typeface="SF Cartoonist Hand" panose="02000506000000020003" pitchFamily="2" charset="0"/>
                <a:ea typeface="Calibri"/>
                <a:cs typeface="Times New Roman"/>
              </a:rPr>
              <a:t>cones</a:t>
            </a:r>
          </a:p>
          <a:p>
            <a:pPr marL="342900" indent="-342900">
              <a:lnSpc>
                <a:spcPct val="115000"/>
              </a:lnSpc>
              <a:spcAft>
                <a:spcPts val="0"/>
              </a:spcAft>
              <a:buFont typeface="Wingdings" panose="05000000000000000000" pitchFamily="2" charset="2"/>
              <a:buChar char="q"/>
              <a:defRPr/>
            </a:pPr>
            <a:r>
              <a:rPr lang="en-GB" sz="2000" b="1" dirty="0">
                <a:solidFill>
                  <a:schemeClr val="tx1">
                    <a:lumMod val="85000"/>
                    <a:lumOff val="15000"/>
                  </a:schemeClr>
                </a:solidFill>
                <a:latin typeface="SF Cartoonist Hand" panose="02000506000000020003" pitchFamily="2" charset="0"/>
                <a:ea typeface="Calibri"/>
                <a:cs typeface="Times New Roman"/>
              </a:rPr>
              <a:t>whistles</a:t>
            </a:r>
          </a:p>
          <a:p>
            <a:pPr marL="342900" indent="-342900">
              <a:lnSpc>
                <a:spcPct val="115000"/>
              </a:lnSpc>
              <a:spcAft>
                <a:spcPts val="0"/>
              </a:spcAft>
              <a:buFont typeface="Wingdings" panose="05000000000000000000" pitchFamily="2" charset="2"/>
              <a:buChar char="q"/>
              <a:defRPr/>
            </a:pPr>
            <a:r>
              <a:rPr lang="en-GB" sz="2000" b="1" dirty="0">
                <a:solidFill>
                  <a:schemeClr val="tx1">
                    <a:lumMod val="85000"/>
                    <a:lumOff val="15000"/>
                  </a:schemeClr>
                </a:solidFill>
                <a:latin typeface="SF Cartoonist Hand" panose="02000506000000020003" pitchFamily="2" charset="0"/>
                <a:ea typeface="Calibri"/>
                <a:cs typeface="Times New Roman"/>
              </a:rPr>
              <a:t>stopwatches</a:t>
            </a:r>
          </a:p>
        </p:txBody>
      </p:sp>
      <p:sp>
        <p:nvSpPr>
          <p:cNvPr id="9" name="TextBox 8"/>
          <p:cNvSpPr txBox="1"/>
          <p:nvPr/>
        </p:nvSpPr>
        <p:spPr>
          <a:xfrm>
            <a:off x="3582988" y="2727325"/>
            <a:ext cx="3725862" cy="1200150"/>
          </a:xfrm>
          <a:prstGeom prst="rect">
            <a:avLst/>
          </a:prstGeom>
          <a:noFill/>
        </p:spPr>
        <p:txBody>
          <a:bodyPr>
            <a:spAutoFit/>
          </a:bodyPr>
          <a:lstStyle/>
          <a:p>
            <a:pPr>
              <a:defRPr/>
            </a:pPr>
            <a:r>
              <a:rPr lang="en-GB" dirty="0">
                <a:latin typeface="Sassoon Infant Rg" panose="02000503030000020003" pitchFamily="50" charset="0"/>
              </a:rPr>
              <a:t>If your list has a </a:t>
            </a:r>
            <a:r>
              <a:rPr lang="en-GB" b="1" dirty="0">
                <a:solidFill>
                  <a:srgbClr val="002060"/>
                </a:solidFill>
                <a:latin typeface="Sassoon Infant Rg" panose="02000503030000020003" pitchFamily="50" charset="0"/>
              </a:rPr>
              <a:t>stem</a:t>
            </a:r>
            <a:r>
              <a:rPr lang="en-GB" b="1" dirty="0">
                <a:solidFill>
                  <a:srgbClr val="FF0000"/>
                </a:solidFill>
                <a:latin typeface="Sassoon Infant Rg" panose="02000503030000020003" pitchFamily="50" charset="0"/>
              </a:rPr>
              <a:t> </a:t>
            </a:r>
            <a:r>
              <a:rPr lang="en-GB" dirty="0">
                <a:latin typeface="Sassoon Infant Rg" panose="02000503030000020003" pitchFamily="50" charset="0"/>
              </a:rPr>
              <a:t>followed by a </a:t>
            </a:r>
            <a:r>
              <a:rPr lang="en-GB" b="1" dirty="0">
                <a:solidFill>
                  <a:srgbClr val="7030A0"/>
                </a:solidFill>
                <a:latin typeface="Sassoon Infant Rg" panose="02000503030000020003" pitchFamily="50" charset="0"/>
              </a:rPr>
              <a:t>colon</a:t>
            </a:r>
            <a:r>
              <a:rPr lang="en-GB" dirty="0">
                <a:latin typeface="Sassoon Infant Rg" panose="02000503030000020003" pitchFamily="50" charset="0"/>
              </a:rPr>
              <a:t>,</a:t>
            </a:r>
            <a:r>
              <a:rPr lang="en-GB" dirty="0">
                <a:solidFill>
                  <a:srgbClr val="FF0000"/>
                </a:solidFill>
                <a:latin typeface="Sassoon Infant Rg" panose="02000503030000020003" pitchFamily="50" charset="0"/>
              </a:rPr>
              <a:t> </a:t>
            </a:r>
            <a:r>
              <a:rPr lang="en-GB" dirty="0">
                <a:latin typeface="Sassoon Infant Rg" panose="02000503030000020003" pitchFamily="50" charset="0"/>
              </a:rPr>
              <a:t>each item needs a </a:t>
            </a:r>
            <a:r>
              <a:rPr lang="en-GB" b="1" dirty="0">
                <a:solidFill>
                  <a:schemeClr val="accent6">
                    <a:lumMod val="75000"/>
                  </a:schemeClr>
                </a:solidFill>
                <a:latin typeface="Sassoon Infant Rg" panose="02000503030000020003" pitchFamily="50" charset="0"/>
              </a:rPr>
              <a:t>semi-colon</a:t>
            </a:r>
            <a:r>
              <a:rPr lang="en-GB" dirty="0">
                <a:solidFill>
                  <a:schemeClr val="accent6">
                    <a:lumMod val="75000"/>
                  </a:schemeClr>
                </a:solidFill>
                <a:latin typeface="Sassoon Infant Rg" panose="02000503030000020003" pitchFamily="50" charset="0"/>
              </a:rPr>
              <a:t> </a:t>
            </a:r>
            <a:r>
              <a:rPr lang="en-GB" dirty="0">
                <a:latin typeface="Sassoon Infant Rg" panose="02000503030000020003" pitchFamily="50" charset="0"/>
              </a:rPr>
              <a:t>except the last, which has a </a:t>
            </a:r>
            <a:r>
              <a:rPr lang="en-GB" b="1" dirty="0">
                <a:solidFill>
                  <a:srgbClr val="92D050"/>
                </a:solidFill>
                <a:latin typeface="Sassoon Infant Rg" panose="02000503030000020003" pitchFamily="50" charset="0"/>
              </a:rPr>
              <a:t>full stop</a:t>
            </a:r>
            <a:r>
              <a:rPr lang="en-GB" dirty="0">
                <a:solidFill>
                  <a:srgbClr val="92D050"/>
                </a:solidFill>
                <a:latin typeface="Sassoon Infant Rg" panose="02000503030000020003" pitchFamily="50" charset="0"/>
              </a:rPr>
              <a:t>.</a:t>
            </a:r>
          </a:p>
        </p:txBody>
      </p:sp>
      <p:grpSp>
        <p:nvGrpSpPr>
          <p:cNvPr id="10249" name="Group 6"/>
          <p:cNvGrpSpPr>
            <a:grpSpLocks/>
          </p:cNvGrpSpPr>
          <p:nvPr/>
        </p:nvGrpSpPr>
        <p:grpSpPr bwMode="auto">
          <a:xfrm>
            <a:off x="1897063" y="2830513"/>
            <a:ext cx="1057275" cy="723900"/>
            <a:chOff x="1897259" y="2831022"/>
            <a:chExt cx="1057444" cy="722982"/>
          </a:xfrm>
        </p:grpSpPr>
        <p:sp>
          <p:nvSpPr>
            <p:cNvPr id="12" name="Left Arrow 11"/>
            <p:cNvSpPr/>
            <p:nvPr/>
          </p:nvSpPr>
          <p:spPr>
            <a:xfrm rot="18148661">
              <a:off x="1679452" y="3059927"/>
              <a:ext cx="711884" cy="276269"/>
            </a:xfrm>
            <a:prstGeom prst="leftArrow">
              <a:avLst>
                <a:gd name="adj1" fmla="val 17315"/>
                <a:gd name="adj2" fmla="val 6082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Sassoon Infant Rg" panose="02000503030000020003" pitchFamily="50" charset="0"/>
              </a:endParaRPr>
            </a:p>
          </p:txBody>
        </p:sp>
        <p:sp>
          <p:nvSpPr>
            <p:cNvPr id="18455" name="Rectangle 2"/>
            <p:cNvSpPr>
              <a:spLocks noChangeArrowheads="1"/>
            </p:cNvSpPr>
            <p:nvPr/>
          </p:nvSpPr>
          <p:spPr bwMode="auto">
            <a:xfrm>
              <a:off x="2191081" y="2831022"/>
              <a:ext cx="763622" cy="36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GB" altLang="en-US" sz="1800" b="1">
                  <a:solidFill>
                    <a:srgbClr val="002060"/>
                  </a:solidFill>
                  <a:latin typeface="Sassoon Infant Rg" pitchFamily="50" charset="0"/>
                </a:rPr>
                <a:t>stem</a:t>
              </a:r>
              <a:r>
                <a:rPr lang="en-GB" altLang="en-US" sz="1800" b="1">
                  <a:solidFill>
                    <a:srgbClr val="FF0000"/>
                  </a:solidFill>
                  <a:latin typeface="Sassoon Infant Rg" pitchFamily="50" charset="0"/>
                </a:rPr>
                <a:t> </a:t>
              </a:r>
              <a:endParaRPr lang="en-GB" altLang="en-US" sz="1800">
                <a:latin typeface="Sassoon Infant Rg" pitchFamily="50" charset="0"/>
              </a:endParaRPr>
            </a:p>
          </p:txBody>
        </p:sp>
      </p:grpSp>
      <p:grpSp>
        <p:nvGrpSpPr>
          <p:cNvPr id="10250" name="Group 17"/>
          <p:cNvGrpSpPr>
            <a:grpSpLocks/>
          </p:cNvGrpSpPr>
          <p:nvPr/>
        </p:nvGrpSpPr>
        <p:grpSpPr bwMode="auto">
          <a:xfrm>
            <a:off x="2565400" y="3536950"/>
            <a:ext cx="1050925" cy="427038"/>
            <a:chOff x="2566034" y="3536175"/>
            <a:chExt cx="1050440" cy="428263"/>
          </a:xfrm>
        </p:grpSpPr>
        <p:sp>
          <p:nvSpPr>
            <p:cNvPr id="14" name="Left Arrow 13"/>
            <p:cNvSpPr/>
            <p:nvPr/>
          </p:nvSpPr>
          <p:spPr>
            <a:xfrm rot="20570500">
              <a:off x="2566034" y="3536175"/>
              <a:ext cx="593451" cy="275426"/>
            </a:xfrm>
            <a:prstGeom prst="leftArrow">
              <a:avLst>
                <a:gd name="adj1" fmla="val 17315"/>
                <a:gd name="adj2" fmla="val 60820"/>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Sassoon Infant Rg" panose="02000503030000020003" pitchFamily="50" charset="0"/>
              </a:endParaRPr>
            </a:p>
          </p:txBody>
        </p:sp>
        <p:sp>
          <p:nvSpPr>
            <p:cNvPr id="18453" name="Rectangle 3"/>
            <p:cNvSpPr>
              <a:spLocks noChangeArrowheads="1"/>
            </p:cNvSpPr>
            <p:nvPr/>
          </p:nvSpPr>
          <p:spPr bwMode="auto">
            <a:xfrm>
              <a:off x="2863046" y="3594538"/>
              <a:ext cx="753428" cy="3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GB" altLang="en-US" sz="1800" b="1">
                  <a:solidFill>
                    <a:srgbClr val="7030A0"/>
                  </a:solidFill>
                  <a:latin typeface="Sassoon Infant Rg" pitchFamily="50" charset="0"/>
                </a:rPr>
                <a:t>colon</a:t>
              </a:r>
              <a:endParaRPr lang="en-GB" altLang="en-US" sz="1800">
                <a:solidFill>
                  <a:srgbClr val="7030A0"/>
                </a:solidFill>
                <a:latin typeface="Sassoon Infant Rg" pitchFamily="50" charset="0"/>
              </a:endParaRPr>
            </a:p>
          </p:txBody>
        </p:sp>
      </p:grpSp>
      <p:grpSp>
        <p:nvGrpSpPr>
          <p:cNvPr id="10251" name="Group 18"/>
          <p:cNvGrpSpPr>
            <a:grpSpLocks/>
          </p:cNvGrpSpPr>
          <p:nvPr/>
        </p:nvGrpSpPr>
        <p:grpSpPr bwMode="auto">
          <a:xfrm>
            <a:off x="1600200" y="4200525"/>
            <a:ext cx="2619375" cy="1076325"/>
            <a:chOff x="1599871" y="4200362"/>
            <a:chExt cx="2619637" cy="1076585"/>
          </a:xfrm>
        </p:grpSpPr>
        <p:sp>
          <p:nvSpPr>
            <p:cNvPr id="13" name="Left Arrow 12"/>
            <p:cNvSpPr/>
            <p:nvPr/>
          </p:nvSpPr>
          <p:spPr>
            <a:xfrm rot="2151916">
              <a:off x="2131737" y="4200362"/>
              <a:ext cx="814468" cy="276292"/>
            </a:xfrm>
            <a:prstGeom prst="leftArrow">
              <a:avLst>
                <a:gd name="adj1" fmla="val 17315"/>
                <a:gd name="adj2" fmla="val 6082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Sassoon Infant Rg" panose="02000503030000020003" pitchFamily="50" charset="0"/>
              </a:endParaRPr>
            </a:p>
          </p:txBody>
        </p:sp>
        <p:sp>
          <p:nvSpPr>
            <p:cNvPr id="15" name="Left Arrow 14"/>
            <p:cNvSpPr/>
            <p:nvPr/>
          </p:nvSpPr>
          <p:spPr>
            <a:xfrm rot="195938">
              <a:off x="1907877" y="4576691"/>
              <a:ext cx="897028" cy="276292"/>
            </a:xfrm>
            <a:prstGeom prst="leftArrow">
              <a:avLst>
                <a:gd name="adj1" fmla="val 17315"/>
                <a:gd name="adj2" fmla="val 6082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Sassoon Infant Rg" panose="02000503030000020003" pitchFamily="50" charset="0"/>
              </a:endParaRPr>
            </a:p>
          </p:txBody>
        </p:sp>
        <p:sp>
          <p:nvSpPr>
            <p:cNvPr id="16" name="Left Arrow 15"/>
            <p:cNvSpPr/>
            <p:nvPr/>
          </p:nvSpPr>
          <p:spPr>
            <a:xfrm rot="19780779">
              <a:off x="1599871" y="5000655"/>
              <a:ext cx="1182806" cy="276292"/>
            </a:xfrm>
            <a:prstGeom prst="leftArrow">
              <a:avLst>
                <a:gd name="adj1" fmla="val 17315"/>
                <a:gd name="adj2" fmla="val 60820"/>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Sassoon Infant Rg" panose="02000503030000020003" pitchFamily="50" charset="0"/>
              </a:endParaRPr>
            </a:p>
          </p:txBody>
        </p:sp>
        <p:sp>
          <p:nvSpPr>
            <p:cNvPr id="5" name="Rectangle 4"/>
            <p:cNvSpPr/>
            <p:nvPr/>
          </p:nvSpPr>
          <p:spPr>
            <a:xfrm>
              <a:off x="2863647" y="4554461"/>
              <a:ext cx="1355861" cy="369976"/>
            </a:xfrm>
            <a:prstGeom prst="rect">
              <a:avLst/>
            </a:prstGeom>
          </p:spPr>
          <p:txBody>
            <a:bodyPr wrap="none">
              <a:spAutoFit/>
            </a:bodyPr>
            <a:lstStyle/>
            <a:p>
              <a:pPr>
                <a:defRPr/>
              </a:pPr>
              <a:r>
                <a:rPr lang="en-GB" b="1" dirty="0">
                  <a:solidFill>
                    <a:schemeClr val="accent6">
                      <a:lumMod val="75000"/>
                    </a:schemeClr>
                  </a:solidFill>
                  <a:latin typeface="Sassoon Infant Rg" panose="02000503030000020003" pitchFamily="50" charset="0"/>
                </a:rPr>
                <a:t>semi-colon</a:t>
              </a:r>
              <a:endParaRPr lang="en-GB" dirty="0">
                <a:solidFill>
                  <a:schemeClr val="accent6">
                    <a:lumMod val="75000"/>
                  </a:schemeClr>
                </a:solidFill>
                <a:latin typeface="Sassoon Infant Rg" panose="02000503030000020003" pitchFamily="50" charset="0"/>
              </a:endParaRPr>
            </a:p>
          </p:txBody>
        </p:sp>
      </p:grpSp>
      <p:grpSp>
        <p:nvGrpSpPr>
          <p:cNvPr id="10252" name="Group 19"/>
          <p:cNvGrpSpPr>
            <a:grpSpLocks/>
          </p:cNvGrpSpPr>
          <p:nvPr/>
        </p:nvGrpSpPr>
        <p:grpSpPr bwMode="auto">
          <a:xfrm>
            <a:off x="1793875" y="5692775"/>
            <a:ext cx="2138363" cy="523875"/>
            <a:chOff x="1793114" y="5692604"/>
            <a:chExt cx="2139378" cy="523449"/>
          </a:xfrm>
        </p:grpSpPr>
        <p:sp>
          <p:nvSpPr>
            <p:cNvPr id="17" name="Left Arrow 16"/>
            <p:cNvSpPr/>
            <p:nvPr/>
          </p:nvSpPr>
          <p:spPr>
            <a:xfrm rot="21227586">
              <a:off x="1793114" y="5940053"/>
              <a:ext cx="1181661" cy="276000"/>
            </a:xfrm>
            <a:prstGeom prst="leftArrow">
              <a:avLst>
                <a:gd name="adj1" fmla="val 17315"/>
                <a:gd name="adj2" fmla="val 60820"/>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latin typeface="Sassoon Infant Rg" panose="02000503030000020003" pitchFamily="50" charset="0"/>
              </a:endParaRPr>
            </a:p>
          </p:txBody>
        </p:sp>
        <p:sp>
          <p:nvSpPr>
            <p:cNvPr id="18447" name="Rectangle 5"/>
            <p:cNvSpPr>
              <a:spLocks noChangeArrowheads="1"/>
            </p:cNvSpPr>
            <p:nvPr/>
          </p:nvSpPr>
          <p:spPr bwMode="auto">
            <a:xfrm>
              <a:off x="2863831" y="5692604"/>
              <a:ext cx="1068661" cy="369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GB" altLang="en-US" sz="1800" b="1">
                  <a:solidFill>
                    <a:srgbClr val="92D050"/>
                  </a:solidFill>
                  <a:latin typeface="Sassoon Infant Rg" pitchFamily="50" charset="0"/>
                </a:rPr>
                <a:t>full stop</a:t>
              </a:r>
              <a:endParaRPr lang="en-GB" altLang="en-US" sz="1800">
                <a:solidFill>
                  <a:srgbClr val="92D050"/>
                </a:solidFill>
                <a:latin typeface="Sassoon Infant Rg" pitchFamily="50" charset="0"/>
              </a:endParaRPr>
            </a:p>
          </p:txBody>
        </p:sp>
      </p:grpSp>
      <p:sp>
        <p:nvSpPr>
          <p:cNvPr id="10253" name="TextBox 23"/>
          <p:cNvSpPr txBox="1">
            <a:spLocks noChangeArrowheads="1"/>
          </p:cNvSpPr>
          <p:nvPr/>
        </p:nvSpPr>
        <p:spPr bwMode="auto">
          <a:xfrm>
            <a:off x="6804025" y="4105275"/>
            <a:ext cx="2089150"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FontTx/>
              <a:buNone/>
            </a:pPr>
            <a:r>
              <a:rPr lang="en-GB" altLang="en-US" sz="1800">
                <a:solidFill>
                  <a:schemeClr val="accent1"/>
                </a:solidFill>
                <a:latin typeface="Sassoon Infant Rg" pitchFamily="50" charset="0"/>
              </a:rPr>
              <a:t>You don’t have to use </a:t>
            </a:r>
            <a:r>
              <a:rPr lang="en-GB" altLang="en-US" sz="1800" b="1">
                <a:solidFill>
                  <a:schemeClr val="accent1"/>
                </a:solidFill>
                <a:latin typeface="Sassoon Infant Rg" pitchFamily="50" charset="0"/>
              </a:rPr>
              <a:t>:</a:t>
            </a:r>
            <a:r>
              <a:rPr lang="en-GB" altLang="en-US" sz="1800">
                <a:solidFill>
                  <a:schemeClr val="accent1"/>
                </a:solidFill>
                <a:latin typeface="Sassoon Infant Rg" pitchFamily="50" charset="0"/>
              </a:rPr>
              <a:t> and </a:t>
            </a:r>
            <a:r>
              <a:rPr lang="en-GB" altLang="en-US" sz="1800" b="1">
                <a:solidFill>
                  <a:schemeClr val="accent1"/>
                </a:solidFill>
                <a:latin typeface="Sassoon Infant Rg" pitchFamily="50" charset="0"/>
              </a:rPr>
              <a:t>;</a:t>
            </a:r>
            <a:r>
              <a:rPr lang="en-GB" altLang="en-US" sz="1800">
                <a:solidFill>
                  <a:schemeClr val="accent1"/>
                </a:solidFill>
                <a:latin typeface="Sassoon Infant Rg" pitchFamily="50" charset="0"/>
              </a:rPr>
              <a:t> in your list of items.  The most important thing is to be </a:t>
            </a:r>
            <a:r>
              <a:rPr lang="en-GB" altLang="en-US" sz="1800" b="1">
                <a:solidFill>
                  <a:schemeClr val="accent1"/>
                </a:solidFill>
                <a:latin typeface="Sassoon Infant Rg" pitchFamily="50" charset="0"/>
              </a:rPr>
              <a:t>consistent</a:t>
            </a:r>
            <a:r>
              <a:rPr lang="en-GB" altLang="en-US" sz="1800">
                <a:solidFill>
                  <a:schemeClr val="accent1"/>
                </a:solidFill>
                <a:latin typeface="Sassoon Infant Rg" pitchFamily="50" charset="0"/>
              </a:rPr>
              <a:t>.  Stick to one style only in each list.</a:t>
            </a:r>
          </a:p>
        </p:txBody>
      </p:sp>
      <p:pic>
        <p:nvPicPr>
          <p:cNvPr id="18445" name="Picture 2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6562725"/>
            <a:ext cx="88106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500"/>
                                        <p:tgtEl>
                                          <p:spTgt spid="1024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244"/>
                                        </p:tgtEl>
                                        <p:attrNameLst>
                                          <p:attrName>style.visibility</p:attrName>
                                        </p:attrNameLst>
                                      </p:cBhvr>
                                      <p:to>
                                        <p:strVal val="visible"/>
                                      </p:to>
                                    </p:set>
                                    <p:animEffect transition="in" filter="fade">
                                      <p:cBhvr>
                                        <p:cTn id="11" dur="500"/>
                                        <p:tgtEl>
                                          <p:spTgt spid="1024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nodeType="afterGroup">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0249"/>
                                        </p:tgtEl>
                                        <p:attrNameLst>
                                          <p:attrName>style.visibility</p:attrName>
                                        </p:attrNameLst>
                                      </p:cBhvr>
                                      <p:to>
                                        <p:strVal val="visible"/>
                                      </p:to>
                                    </p:set>
                                    <p:animEffect transition="in" filter="fade">
                                      <p:cBhvr>
                                        <p:cTn id="25" dur="500"/>
                                        <p:tgtEl>
                                          <p:spTgt spid="10249"/>
                                        </p:tgtEl>
                                      </p:cBhvr>
                                    </p:animEffect>
                                  </p:childTnLst>
                                </p:cTn>
                              </p:par>
                            </p:childTnLst>
                          </p:cTn>
                        </p:par>
                        <p:par>
                          <p:cTn id="26" fill="hold" nodeType="afterGroup">
                            <p:stCondLst>
                              <p:cond delay="500"/>
                            </p:stCondLst>
                            <p:childTnLst>
                              <p:par>
                                <p:cTn id="27" presetID="10" presetClass="entr" presetSubtype="0" fill="hold" nodeType="afterEffect">
                                  <p:stCondLst>
                                    <p:cond delay="250"/>
                                  </p:stCondLst>
                                  <p:childTnLst>
                                    <p:set>
                                      <p:cBhvr>
                                        <p:cTn id="28" dur="1" fill="hold">
                                          <p:stCondLst>
                                            <p:cond delay="0"/>
                                          </p:stCondLst>
                                        </p:cTn>
                                        <p:tgtEl>
                                          <p:spTgt spid="10250"/>
                                        </p:tgtEl>
                                        <p:attrNameLst>
                                          <p:attrName>style.visibility</p:attrName>
                                        </p:attrNameLst>
                                      </p:cBhvr>
                                      <p:to>
                                        <p:strVal val="visible"/>
                                      </p:to>
                                    </p:set>
                                    <p:animEffect transition="in" filter="fade">
                                      <p:cBhvr>
                                        <p:cTn id="29" dur="500"/>
                                        <p:tgtEl>
                                          <p:spTgt spid="10250"/>
                                        </p:tgtEl>
                                      </p:cBhvr>
                                    </p:animEffect>
                                  </p:childTnLst>
                                </p:cTn>
                              </p:par>
                            </p:childTnLst>
                          </p:cTn>
                        </p:par>
                        <p:par>
                          <p:cTn id="30" fill="hold" nodeType="afterGroup">
                            <p:stCondLst>
                              <p:cond delay="1250"/>
                            </p:stCondLst>
                            <p:childTnLst>
                              <p:par>
                                <p:cTn id="31" presetID="10" presetClass="entr" presetSubtype="0" fill="hold" nodeType="afterEffect">
                                  <p:stCondLst>
                                    <p:cond delay="250"/>
                                  </p:stCondLst>
                                  <p:childTnLst>
                                    <p:set>
                                      <p:cBhvr>
                                        <p:cTn id="32" dur="1" fill="hold">
                                          <p:stCondLst>
                                            <p:cond delay="0"/>
                                          </p:stCondLst>
                                        </p:cTn>
                                        <p:tgtEl>
                                          <p:spTgt spid="10251"/>
                                        </p:tgtEl>
                                        <p:attrNameLst>
                                          <p:attrName>style.visibility</p:attrName>
                                        </p:attrNameLst>
                                      </p:cBhvr>
                                      <p:to>
                                        <p:strVal val="visible"/>
                                      </p:to>
                                    </p:set>
                                    <p:animEffect transition="in" filter="fade">
                                      <p:cBhvr>
                                        <p:cTn id="33" dur="500"/>
                                        <p:tgtEl>
                                          <p:spTgt spid="10251"/>
                                        </p:tgtEl>
                                      </p:cBhvr>
                                    </p:animEffect>
                                  </p:childTnLst>
                                </p:cTn>
                              </p:par>
                            </p:childTnLst>
                          </p:cTn>
                        </p:par>
                        <p:par>
                          <p:cTn id="34" fill="hold" nodeType="afterGroup">
                            <p:stCondLst>
                              <p:cond delay="2000"/>
                            </p:stCondLst>
                            <p:childTnLst>
                              <p:par>
                                <p:cTn id="35" presetID="10" presetClass="entr" presetSubtype="0" fill="hold" nodeType="afterEffect">
                                  <p:stCondLst>
                                    <p:cond delay="250"/>
                                  </p:stCondLst>
                                  <p:childTnLst>
                                    <p:set>
                                      <p:cBhvr>
                                        <p:cTn id="36" dur="1" fill="hold">
                                          <p:stCondLst>
                                            <p:cond delay="0"/>
                                          </p:stCondLst>
                                        </p:cTn>
                                        <p:tgtEl>
                                          <p:spTgt spid="10252"/>
                                        </p:tgtEl>
                                        <p:attrNameLst>
                                          <p:attrName>style.visibility</p:attrName>
                                        </p:attrNameLst>
                                      </p:cBhvr>
                                      <p:to>
                                        <p:strVal val="visible"/>
                                      </p:to>
                                    </p:set>
                                    <p:animEffect transition="in" filter="fade">
                                      <p:cBhvr>
                                        <p:cTn id="37" dur="500"/>
                                        <p:tgtEl>
                                          <p:spTgt spid="1025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par>
                          <p:cTn id="43" fill="hold" nodeType="afterGroup">
                            <p:stCondLst>
                              <p:cond delay="500"/>
                            </p:stCondLst>
                            <p:childTnLst>
                              <p:par>
                                <p:cTn id="44" presetID="10" presetClass="entr" presetSubtype="0" fill="hold" grpId="0" nodeType="afterEffect">
                                  <p:stCondLst>
                                    <p:cond delay="250"/>
                                  </p:stCondLst>
                                  <p:childTnLst>
                                    <p:set>
                                      <p:cBhvr>
                                        <p:cTn id="45" dur="1" fill="hold">
                                          <p:stCondLst>
                                            <p:cond delay="0"/>
                                          </p:stCondLst>
                                        </p:cTn>
                                        <p:tgtEl>
                                          <p:spTgt spid="10253"/>
                                        </p:tgtEl>
                                        <p:attrNameLst>
                                          <p:attrName>style.visibility</p:attrName>
                                        </p:attrNameLst>
                                      </p:cBhvr>
                                      <p:to>
                                        <p:strVal val="visible"/>
                                      </p:to>
                                    </p:set>
                                    <p:animEffect transition="in" filter="fade">
                                      <p:cBhvr>
                                        <p:cTn id="46" dur="500"/>
                                        <p:tgtEl>
                                          <p:spTgt spid="10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44" grpId="0"/>
      <p:bldP spid="10" grpId="0" animBg="1"/>
      <p:bldP spid="11" grpId="0" animBg="1"/>
      <p:bldP spid="9" grpId="0"/>
      <p:bldP spid="1025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1480</TotalTime>
  <Words>889</Words>
  <Application>Microsoft Office PowerPoint</Application>
  <PresentationFormat>On-screen Show (4:3)</PresentationFormat>
  <Paragraphs>139</Paragraphs>
  <Slides>13</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Calibri</vt:lpstr>
      <vt:lpstr>Arial</vt:lpstr>
      <vt:lpstr>SF Cartoonist Hand</vt:lpstr>
      <vt:lpstr>Symbol</vt:lpstr>
      <vt:lpstr>Times New Roman</vt:lpstr>
      <vt:lpstr>Wingdings</vt:lpstr>
      <vt:lpstr>Courier New</vt:lpstr>
      <vt:lpstr>Sassoon Infant Rg</vt:lpstr>
      <vt:lpstr>League Gothic</vt:lpstr>
      <vt:lpstr>Bradley Hand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Andrea</cp:lastModifiedBy>
  <cp:revision>572</cp:revision>
  <dcterms:created xsi:type="dcterms:W3CDTF">2012-11-21T10:26:22Z</dcterms:created>
  <dcterms:modified xsi:type="dcterms:W3CDTF">2021-01-17T14:08:36Z</dcterms:modified>
</cp:coreProperties>
</file>